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99" r:id="rId2"/>
    <p:sldId id="285" r:id="rId3"/>
    <p:sldId id="287" r:id="rId4"/>
    <p:sldId id="289" r:id="rId5"/>
    <p:sldId id="290" r:id="rId6"/>
    <p:sldId id="291" r:id="rId7"/>
    <p:sldId id="298" r:id="rId8"/>
    <p:sldId id="293" r:id="rId9"/>
    <p:sldId id="294" r:id="rId10"/>
    <p:sldId id="292" r:id="rId11"/>
    <p:sldId id="295" r:id="rId12"/>
    <p:sldId id="297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S PGothic" panose="020B0600070205080204" pitchFamily="34" charset="-128"/>
      <p:regular r:id="rId23"/>
    </p:embeddedFont>
    <p:embeddedFont>
      <p:font typeface="Riffic Free Medium" panose="00000800000000000000" pitchFamily="2" charset="0"/>
      <p:bold r:id="rId24"/>
    </p:embeddedFont>
    <p:embeddedFont>
      <p:font typeface="MS PGothic" panose="020B0600070205080204" pitchFamily="34" charset="-128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3" orient="horz" pos="4320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-Louise Morris" initials="AM" lastIdx="1" clrIdx="0">
    <p:extLst>
      <p:ext uri="{19B8F6BF-5375-455C-9EA6-DF929625EA0E}">
        <p15:presenceInfo xmlns:p15="http://schemas.microsoft.com/office/powerpoint/2012/main" userId="S-1-5-21-2677836596-643537412-795733395-39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034EA2"/>
    <a:srgbClr val="FFFFFF"/>
    <a:srgbClr val="00377B"/>
    <a:srgbClr val="FCDD1B"/>
    <a:srgbClr val="712375"/>
    <a:srgbClr val="E85E28"/>
    <a:srgbClr val="925BA1"/>
    <a:srgbClr val="EFC84A"/>
    <a:srgbClr val="D9B9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420" autoAdjust="0"/>
  </p:normalViewPr>
  <p:slideViewPr>
    <p:cSldViewPr snapToGrid="0" snapToObjects="1">
      <p:cViewPr varScale="1">
        <p:scale>
          <a:sx n="103" d="100"/>
          <a:sy n="103" d="100"/>
        </p:scale>
        <p:origin x="189" y="48"/>
      </p:cViewPr>
      <p:guideLst>
        <p:guide orient="horz" pos="2228"/>
        <p:guide orient="horz" pos="4320"/>
        <p:guide pos="384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D5894-154B-4D5C-89FC-6BFD7C37E1B5}" type="datetimeFigureOut">
              <a:rPr lang="en-GB" smtClean="0"/>
              <a:t>13/12/2017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1EC66-1710-43B8-A61C-7EE8C55ECF7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9667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1EC66-1710-43B8-A61C-7EE8C55ECF73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099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1EC66-1710-43B8-A61C-7EE8C55ECF73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9731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53068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597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683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609601" y="1600200"/>
            <a:ext cx="5326033" cy="496757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6256365" y="1600200"/>
            <a:ext cx="5326033" cy="496757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6401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054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5" r:id="rId3"/>
    <p:sldLayoutId id="214748366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Comic Sans MS" panose="030F0702030302020204" pitchFamily="66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166" userDrawn="1">
          <p15:clr>
            <a:srgbClr val="F26B43"/>
          </p15:clr>
        </p15:guide>
        <p15:guide id="3" pos="7537" userDrawn="1">
          <p15:clr>
            <a:srgbClr val="F26B43"/>
          </p15:clr>
        </p15:guide>
        <p15:guide id="4" orient="horz" pos="164" userDrawn="1">
          <p15:clr>
            <a:srgbClr val="F26B43"/>
          </p15:clr>
        </p15:guide>
        <p15:guide id="5" orient="horz" pos="41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5.png"/><Relationship Id="rId7" Type="http://schemas.openxmlformats.org/officeDocument/2006/relationships/image" Target="../media/image17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25E89AC-7C17-423F-8C32-437BBFA4C008}"/>
              </a:ext>
            </a:extLst>
          </p:cNvPr>
          <p:cNvGrpSpPr/>
          <p:nvPr/>
        </p:nvGrpSpPr>
        <p:grpSpPr>
          <a:xfrm>
            <a:off x="916430" y="697543"/>
            <a:ext cx="7647603" cy="5678813"/>
            <a:chOff x="990858" y="596705"/>
            <a:chExt cx="7647603" cy="567881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541D8F3-7F74-441E-9CBD-55F18FE90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858" y="596705"/>
              <a:ext cx="5871633" cy="379467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5BD1FD-9CEF-4BAA-B6C1-AFD0C1DD02E9}"/>
                </a:ext>
              </a:extLst>
            </p:cNvPr>
            <p:cNvSpPr txBox="1"/>
            <p:nvPr/>
          </p:nvSpPr>
          <p:spPr>
            <a:xfrm>
              <a:off x="990858" y="4952079"/>
              <a:ext cx="764760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Stay Safe Online with</a:t>
              </a:r>
            </a:p>
            <a:p>
              <a:r>
                <a:rPr lang="en-US" sz="4000" b="1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Bee-Bots, Snakes &amp; Ladders!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C413D8E-4359-4538-9B7F-49E64B0CBF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233" r="15234"/>
          <a:stretch/>
        </p:blipFill>
        <p:spPr>
          <a:xfrm>
            <a:off x="10515345" y="0"/>
            <a:ext cx="1844402" cy="50529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AA2F56-D19B-444B-8D41-9563A434FD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41" t="6689" r="46699" b="13081"/>
          <a:stretch/>
        </p:blipFill>
        <p:spPr>
          <a:xfrm rot="528815">
            <a:off x="12023390" y="-2487839"/>
            <a:ext cx="3332269" cy="32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86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6381 0.04838 L -0.06381 0.04838 C -0.06537 0.05046 -0.06693 0.05231 -0.06836 0.05439 C -0.07149 0.05902 -0.0698 0.05879 -0.07396 0.0625 C -0.075 0.06342 -0.07618 0.06365 -0.07735 0.06435 C -0.078 0.06574 -0.07865 0.06736 -0.07956 0.06828 C -0.08138 0.07037 -0.08607 0.07291 -0.08855 0.0743 C -0.09414 0.08449 -0.08685 0.07268 -0.09414 0.08032 C -0.09506 0.08125 -0.09545 0.08356 -0.09636 0.08426 C -0.09766 0.08564 -0.09935 0.08541 -0.10078 0.08634 C -0.10157 0.0868 -0.10235 0.08773 -0.103 0.08819 C -0.10378 0.08958 -0.1043 0.09143 -0.10534 0.09236 C -0.10743 0.09421 -0.11198 0.09629 -0.11198 0.09629 C -0.11446 0.09907 -0.11693 0.10254 -0.1198 0.10416 L -0.12318 0.10625 C -0.12396 0.10763 -0.12461 0.10902 -0.12539 0.11018 C -0.12722 0.1125 -0.13021 0.11342 -0.13216 0.11412 C -0.13295 0.11551 -0.13347 0.11713 -0.13438 0.11805 C -0.13581 0.1199 -0.13881 0.12222 -0.13881 0.12222 C -0.14323 0.12963 -0.13868 0.12291 -0.1444 0.12777 C -0.14636 0.12963 -0.14831 0.13171 -0.15 0.13379 C -0.15091 0.13495 -0.15144 0.13657 -0.15235 0.13773 C -0.15339 0.13935 -0.15456 0.14051 -0.1556 0.14189 C -0.15638 0.14259 -0.15716 0.14305 -0.15795 0.14375 C -0.15899 0.14513 -0.16003 0.14652 -0.1612 0.14768 C -0.16198 0.14861 -0.16289 0.14884 -0.16355 0.14976 C -0.16511 0.15208 -0.16641 0.15509 -0.16797 0.15763 L -0.1724 0.16574 C -0.17318 0.16713 -0.17422 0.16805 -0.17474 0.16967 C -0.17618 0.175 -0.175 0.17291 -0.178 0.17569 L -0.18021 0.18356 C -0.1806 0.18495 -0.18086 0.18657 -0.18138 0.1875 C -0.18216 0.18888 -0.18295 0.19004 -0.1836 0.19166 C -0.18841 0.20277 -0.18008 0.18726 -0.18698 0.19953 C -0.18776 0.20208 -0.18802 0.20532 -0.1892 0.2074 C -0.19076 0.21018 -0.19271 0.21203 -0.19375 0.21551 C -0.19636 0.225 -0.1948 0.22129 -0.19818 0.22731 C -0.19987 0.23611 -0.19883 0.23148 -0.20157 0.24143 L -0.20261 0.24537 C -0.203 0.24652 -0.20352 0.24791 -0.20378 0.2493 C -0.20756 0.26921 -0.20274 0.24467 -0.20599 0.25926 C -0.20651 0.26111 -0.20664 0.26319 -0.20716 0.26527 C -0.20782 0.26805 -0.2086 0.2706 -0.20938 0.27314 C -0.20977 0.27453 -0.21029 0.27569 -0.21055 0.27708 C -0.21081 0.27916 -0.2112 0.28125 -0.21159 0.2831 C -0.21224 0.28588 -0.21289 0.28865 -0.21381 0.2912 C -0.2155 0.29537 -0.21732 0.3 -0.21836 0.30509 C -0.21875 0.30694 -0.21914 0.30902 -0.2194 0.31111 C -0.21993 0.31365 -0.21993 0.31643 -0.22058 0.31898 C -0.22149 0.32245 -0.22292 0.32546 -0.22396 0.32893 C -0.22448 0.33078 -0.22461 0.33287 -0.225 0.33495 C -0.22539 0.34213 -0.22565 0.34953 -0.22618 0.35671 C -0.22644 0.36018 -0.22709 0.36342 -0.22735 0.36666 C -0.23086 0.41458 -0.22644 0.36551 -0.22956 0.39861 C -0.22917 0.41111 -0.22904 0.42384 -0.22839 0.43634 C -0.22839 0.43796 -0.22761 0.43888 -0.22735 0.44027 C -0.22683 0.44305 -0.22657 0.4456 -0.22618 0.44838 C -0.22578 0.45046 -0.22539 0.45231 -0.225 0.45439 C -0.22461 0.45694 -0.22435 0.45972 -0.22396 0.46226 C -0.22357 0.46435 -0.22305 0.4662 -0.22279 0.46828 C -0.2224 0.47152 -0.22227 0.475 -0.22175 0.47824 C -0.22149 0.47963 -0.22084 0.48078 -0.22058 0.48217 C -0.22019 0.48402 -0.2198 0.48611 -0.2194 0.48819 C -0.21901 0.49074 -0.21862 0.49351 -0.21836 0.49606 C -0.21797 0.4993 -0.21771 0.50277 -0.21719 0.50601 C -0.21693 0.5074 -0.21641 0.50856 -0.21615 0.50995 C -0.21485 0.51666 -0.21368 0.52314 -0.21276 0.52986 C -0.21224 0.5331 -0.21198 0.53657 -0.21159 0.53981 C -0.21094 0.54513 -0.21016 0.55046 -0.20938 0.55578 C -0.20899 0.55856 -0.20873 0.56111 -0.20821 0.56388 L -0.20599 0.57569 C -0.2056 0.58078 -0.20443 0.59606 -0.20378 0.60162 C -0.20196 0.61689 -0.20274 0.61319 -0.20039 0.62152 L -0.19818 0.64537 L -0.19701 0.6574 C -0.1974 0.67916 -0.19753 0.70115 -0.19818 0.72291 C -0.1987 0.74097 -0.1987 0.73402 -0.20039 0.7449 C -0.20118 0.75 -0.20157 0.75416 -0.20261 0.75879 C -0.20326 0.76157 -0.20378 0.76481 -0.20495 0.76689 C -0.2056 0.76805 -0.20651 0.76921 -0.20716 0.77083 C -0.20769 0.77199 -0.20782 0.77338 -0.20821 0.77476 C -0.20938 0.77801 -0.21055 0.78125 -0.21159 0.78472 C -0.21615 0.79907 -0.2069 0.77291 -0.21615 0.79467 C -0.22136 0.80717 -0.21693 0.80231 -0.22175 0.80671 C -0.22201 0.80856 -0.22214 0.81088 -0.22279 0.8125 C -0.22565 0.81967 -0.22631 0.81967 -0.22956 0.82245 C -0.23269 0.83379 -0.22735 0.81666 -0.23516 0.83055 C -0.23581 0.83171 -0.23646 0.83333 -0.23737 0.83449 C -0.23802 0.83541 -0.23894 0.83564 -0.23959 0.83657 C -0.24076 0.83773 -0.24193 0.83888 -0.24297 0.84051 C -0.24375 0.84166 -0.24427 0.84351 -0.24519 0.84444 C -0.24727 0.84676 -0.25013 0.84722 -0.25196 0.85046 C -0.25677 0.85902 -0.25157 0.85069 -0.25638 0.85648 C -0.25795 0.8581 -0.25925 0.86041 -0.26081 0.86226 C -0.26159 0.86319 -0.26237 0.86342 -0.26315 0.86435 C -0.26511 0.86666 -0.26732 0.87083 -0.2698 0.87222 C -0.2724 0.87384 -0.27513 0.87453 -0.27761 0.87638 C -0.27917 0.87731 -0.2806 0.87893 -0.28216 0.88032 L -0.28659 0.88426 C -0.28737 0.88495 -0.28802 0.88634 -0.28881 0.88634 L -0.29102 0.88634 L -0.29102 0.88634 " pathEditMode="relative" ptsTypes="AAAAAAAAAAAAAAAAAAAAAAAAAAAAAAAAAAAAAAAAAAAAAAAAAAAAAAAAAAAAAAAAAAAAAAAAAAAAAAAAAAAAAAAAAAAAAAAAAAAAAA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4">
            <a:extLst>
              <a:ext uri="{FF2B5EF4-FFF2-40B4-BE49-F238E27FC236}">
                <a16:creationId xmlns:a16="http://schemas.microsoft.com/office/drawing/2014/main" id="{94A67E74-E0A5-4FE0-A666-80CF13487BF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676594" y="4462858"/>
            <a:ext cx="3121239" cy="3270165"/>
            <a:chOff x="21" y="2690"/>
            <a:chExt cx="1509" cy="1581"/>
          </a:xfrm>
        </p:grpSpPr>
        <p:sp>
          <p:nvSpPr>
            <p:cNvPr id="57" name="Freeform 5">
              <a:extLst>
                <a:ext uri="{FF2B5EF4-FFF2-40B4-BE49-F238E27FC236}">
                  <a16:creationId xmlns:a16="http://schemas.microsoft.com/office/drawing/2014/main" id="{6D83A6EA-A553-4E88-8D89-8764761FB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56"/>
              <a:ext cx="1183" cy="1115"/>
            </a:xfrm>
            <a:custGeom>
              <a:avLst/>
              <a:gdLst>
                <a:gd name="T0" fmla="*/ 267 w 373"/>
                <a:gd name="T1" fmla="*/ 351 h 352"/>
                <a:gd name="T2" fmla="*/ 35 w 373"/>
                <a:gd name="T3" fmla="*/ 206 h 352"/>
                <a:gd name="T4" fmla="*/ 93 w 373"/>
                <a:gd name="T5" fmla="*/ 72 h 352"/>
                <a:gd name="T6" fmla="*/ 212 w 373"/>
                <a:gd name="T7" fmla="*/ 29 h 352"/>
                <a:gd name="T8" fmla="*/ 353 w 373"/>
                <a:gd name="T9" fmla="*/ 119 h 352"/>
                <a:gd name="T10" fmla="*/ 368 w 373"/>
                <a:gd name="T11" fmla="*/ 231 h 352"/>
                <a:gd name="T12" fmla="*/ 369 w 373"/>
                <a:gd name="T13" fmla="*/ 278 h 352"/>
                <a:gd name="T14" fmla="*/ 267 w 373"/>
                <a:gd name="T15" fmla="*/ 35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3" h="352">
                  <a:moveTo>
                    <a:pt x="267" y="351"/>
                  </a:moveTo>
                  <a:cubicBezTo>
                    <a:pt x="177" y="339"/>
                    <a:pt x="93" y="293"/>
                    <a:pt x="35" y="206"/>
                  </a:cubicBezTo>
                  <a:cubicBezTo>
                    <a:pt x="0" y="152"/>
                    <a:pt x="26" y="90"/>
                    <a:pt x="93" y="72"/>
                  </a:cubicBezTo>
                  <a:cubicBezTo>
                    <a:pt x="134" y="61"/>
                    <a:pt x="173" y="46"/>
                    <a:pt x="212" y="29"/>
                  </a:cubicBezTo>
                  <a:cubicBezTo>
                    <a:pt x="274" y="0"/>
                    <a:pt x="348" y="48"/>
                    <a:pt x="353" y="119"/>
                  </a:cubicBezTo>
                  <a:cubicBezTo>
                    <a:pt x="355" y="157"/>
                    <a:pt x="356" y="194"/>
                    <a:pt x="368" y="231"/>
                  </a:cubicBezTo>
                  <a:cubicBezTo>
                    <a:pt x="373" y="245"/>
                    <a:pt x="371" y="263"/>
                    <a:pt x="369" y="278"/>
                  </a:cubicBezTo>
                  <a:cubicBezTo>
                    <a:pt x="361" y="328"/>
                    <a:pt x="331" y="352"/>
                    <a:pt x="267" y="351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8" name="Freeform 6">
              <a:extLst>
                <a:ext uri="{FF2B5EF4-FFF2-40B4-BE49-F238E27FC236}">
                  <a16:creationId xmlns:a16="http://schemas.microsoft.com/office/drawing/2014/main" id="{16A2CC5E-1E11-444C-975A-B2EF83093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" y="2690"/>
              <a:ext cx="352" cy="460"/>
            </a:xfrm>
            <a:custGeom>
              <a:avLst/>
              <a:gdLst>
                <a:gd name="T0" fmla="*/ 111 w 111"/>
                <a:gd name="T1" fmla="*/ 52 h 145"/>
                <a:gd name="T2" fmla="*/ 53 w 111"/>
                <a:gd name="T3" fmla="*/ 133 h 145"/>
                <a:gd name="T4" fmla="*/ 7 w 111"/>
                <a:gd name="T5" fmla="*/ 110 h 145"/>
                <a:gd name="T6" fmla="*/ 68 w 111"/>
                <a:gd name="T7" fmla="*/ 8 h 145"/>
                <a:gd name="T8" fmla="*/ 111 w 111"/>
                <a:gd name="T9" fmla="*/ 5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45">
                  <a:moveTo>
                    <a:pt x="111" y="52"/>
                  </a:moveTo>
                  <a:cubicBezTo>
                    <a:pt x="106" y="85"/>
                    <a:pt x="89" y="115"/>
                    <a:pt x="53" y="133"/>
                  </a:cubicBezTo>
                  <a:cubicBezTo>
                    <a:pt x="30" y="145"/>
                    <a:pt x="13" y="136"/>
                    <a:pt x="7" y="110"/>
                  </a:cubicBezTo>
                  <a:cubicBezTo>
                    <a:pt x="0" y="74"/>
                    <a:pt x="32" y="19"/>
                    <a:pt x="68" y="8"/>
                  </a:cubicBezTo>
                  <a:cubicBezTo>
                    <a:pt x="94" y="0"/>
                    <a:pt x="111" y="15"/>
                    <a:pt x="111" y="52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9" name="Freeform 7">
              <a:extLst>
                <a:ext uri="{FF2B5EF4-FFF2-40B4-BE49-F238E27FC236}">
                  <a16:creationId xmlns:a16="http://schemas.microsoft.com/office/drawing/2014/main" id="{5486C9DF-D030-4BE4-909D-BDE457365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2906"/>
              <a:ext cx="333" cy="478"/>
            </a:xfrm>
            <a:custGeom>
              <a:avLst/>
              <a:gdLst>
                <a:gd name="T0" fmla="*/ 0 w 105"/>
                <a:gd name="T1" fmla="*/ 96 h 151"/>
                <a:gd name="T2" fmla="*/ 54 w 105"/>
                <a:gd name="T3" fmla="*/ 14 h 151"/>
                <a:gd name="T4" fmla="*/ 104 w 105"/>
                <a:gd name="T5" fmla="*/ 43 h 151"/>
                <a:gd name="T6" fmla="*/ 53 w 105"/>
                <a:gd name="T7" fmla="*/ 134 h 151"/>
                <a:gd name="T8" fmla="*/ 0 w 105"/>
                <a:gd name="T9" fmla="*/ 9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51">
                  <a:moveTo>
                    <a:pt x="0" y="96"/>
                  </a:moveTo>
                  <a:cubicBezTo>
                    <a:pt x="3" y="63"/>
                    <a:pt x="20" y="33"/>
                    <a:pt x="54" y="14"/>
                  </a:cubicBezTo>
                  <a:cubicBezTo>
                    <a:pt x="81" y="0"/>
                    <a:pt x="104" y="13"/>
                    <a:pt x="104" y="43"/>
                  </a:cubicBezTo>
                  <a:cubicBezTo>
                    <a:pt x="105" y="82"/>
                    <a:pt x="87" y="114"/>
                    <a:pt x="53" y="134"/>
                  </a:cubicBezTo>
                  <a:cubicBezTo>
                    <a:pt x="24" y="151"/>
                    <a:pt x="0" y="135"/>
                    <a:pt x="0" y="96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0" name="Freeform 8">
              <a:extLst>
                <a:ext uri="{FF2B5EF4-FFF2-40B4-BE49-F238E27FC236}">
                  <a16:creationId xmlns:a16="http://schemas.microsoft.com/office/drawing/2014/main" id="{48716601-32C2-4EC2-AC9C-454D58B6C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" y="2864"/>
              <a:ext cx="311" cy="374"/>
            </a:xfrm>
            <a:custGeom>
              <a:avLst/>
              <a:gdLst>
                <a:gd name="T0" fmla="*/ 4 w 98"/>
                <a:gd name="T1" fmla="*/ 89 h 118"/>
                <a:gd name="T2" fmla="*/ 50 w 98"/>
                <a:gd name="T3" fmla="*/ 8 h 118"/>
                <a:gd name="T4" fmla="*/ 84 w 98"/>
                <a:gd name="T5" fmla="*/ 6 h 118"/>
                <a:gd name="T6" fmla="*/ 98 w 98"/>
                <a:gd name="T7" fmla="*/ 38 h 118"/>
                <a:gd name="T8" fmla="*/ 55 w 98"/>
                <a:gd name="T9" fmla="*/ 110 h 118"/>
                <a:gd name="T10" fmla="*/ 21 w 98"/>
                <a:gd name="T11" fmla="*/ 114 h 118"/>
                <a:gd name="T12" fmla="*/ 4 w 98"/>
                <a:gd name="T13" fmla="*/ 8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18">
                  <a:moveTo>
                    <a:pt x="4" y="89"/>
                  </a:moveTo>
                  <a:cubicBezTo>
                    <a:pt x="8" y="51"/>
                    <a:pt x="21" y="24"/>
                    <a:pt x="50" y="8"/>
                  </a:cubicBezTo>
                  <a:cubicBezTo>
                    <a:pt x="59" y="2"/>
                    <a:pt x="76" y="0"/>
                    <a:pt x="84" y="6"/>
                  </a:cubicBezTo>
                  <a:cubicBezTo>
                    <a:pt x="92" y="11"/>
                    <a:pt x="98" y="27"/>
                    <a:pt x="98" y="38"/>
                  </a:cubicBezTo>
                  <a:cubicBezTo>
                    <a:pt x="96" y="68"/>
                    <a:pt x="82" y="94"/>
                    <a:pt x="55" y="110"/>
                  </a:cubicBezTo>
                  <a:cubicBezTo>
                    <a:pt x="46" y="116"/>
                    <a:pt x="30" y="118"/>
                    <a:pt x="21" y="114"/>
                  </a:cubicBezTo>
                  <a:cubicBezTo>
                    <a:pt x="12" y="110"/>
                    <a:pt x="0" y="104"/>
                    <a:pt x="4" y="89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1" name="Freeform 9">
              <a:extLst>
                <a:ext uri="{FF2B5EF4-FFF2-40B4-BE49-F238E27FC236}">
                  <a16:creationId xmlns:a16="http://schemas.microsoft.com/office/drawing/2014/main" id="{732098AC-5C6C-4C5F-9AA6-BE8912DE6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" y="3375"/>
              <a:ext cx="304" cy="396"/>
            </a:xfrm>
            <a:custGeom>
              <a:avLst/>
              <a:gdLst>
                <a:gd name="T0" fmla="*/ 95 w 96"/>
                <a:gd name="T1" fmla="*/ 31 h 125"/>
                <a:gd name="T2" fmla="*/ 47 w 96"/>
                <a:gd name="T3" fmla="*/ 111 h 125"/>
                <a:gd name="T4" fmla="*/ 0 w 96"/>
                <a:gd name="T5" fmla="*/ 84 h 125"/>
                <a:gd name="T6" fmla="*/ 45 w 96"/>
                <a:gd name="T7" fmla="*/ 7 h 125"/>
                <a:gd name="T8" fmla="*/ 80 w 96"/>
                <a:gd name="T9" fmla="*/ 5 h 125"/>
                <a:gd name="T10" fmla="*/ 95 w 96"/>
                <a:gd name="T1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25">
                  <a:moveTo>
                    <a:pt x="95" y="31"/>
                  </a:moveTo>
                  <a:cubicBezTo>
                    <a:pt x="90" y="69"/>
                    <a:pt x="75" y="96"/>
                    <a:pt x="47" y="111"/>
                  </a:cubicBezTo>
                  <a:cubicBezTo>
                    <a:pt x="21" y="125"/>
                    <a:pt x="0" y="113"/>
                    <a:pt x="0" y="84"/>
                  </a:cubicBezTo>
                  <a:cubicBezTo>
                    <a:pt x="1" y="51"/>
                    <a:pt x="16" y="24"/>
                    <a:pt x="45" y="7"/>
                  </a:cubicBezTo>
                  <a:cubicBezTo>
                    <a:pt x="54" y="2"/>
                    <a:pt x="71" y="0"/>
                    <a:pt x="80" y="5"/>
                  </a:cubicBezTo>
                  <a:cubicBezTo>
                    <a:pt x="89" y="10"/>
                    <a:pt x="96" y="18"/>
                    <a:pt x="95" y="31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62" name="Group 4">
            <a:extLst>
              <a:ext uri="{FF2B5EF4-FFF2-40B4-BE49-F238E27FC236}">
                <a16:creationId xmlns:a16="http://schemas.microsoft.com/office/drawing/2014/main" id="{61EC4908-2E7D-4719-BC2B-8ECB0D5202E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82284" y="5007209"/>
            <a:ext cx="2076450" cy="2175525"/>
            <a:chOff x="21" y="2690"/>
            <a:chExt cx="1509" cy="1581"/>
          </a:xfrm>
        </p:grpSpPr>
        <p:sp>
          <p:nvSpPr>
            <p:cNvPr id="63" name="Freeform 5">
              <a:extLst>
                <a:ext uri="{FF2B5EF4-FFF2-40B4-BE49-F238E27FC236}">
                  <a16:creationId xmlns:a16="http://schemas.microsoft.com/office/drawing/2014/main" id="{EAB62150-C641-49F6-A7D2-4F42ED85D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56"/>
              <a:ext cx="1183" cy="1115"/>
            </a:xfrm>
            <a:custGeom>
              <a:avLst/>
              <a:gdLst>
                <a:gd name="T0" fmla="*/ 267 w 373"/>
                <a:gd name="T1" fmla="*/ 351 h 352"/>
                <a:gd name="T2" fmla="*/ 35 w 373"/>
                <a:gd name="T3" fmla="*/ 206 h 352"/>
                <a:gd name="T4" fmla="*/ 93 w 373"/>
                <a:gd name="T5" fmla="*/ 72 h 352"/>
                <a:gd name="T6" fmla="*/ 212 w 373"/>
                <a:gd name="T7" fmla="*/ 29 h 352"/>
                <a:gd name="T8" fmla="*/ 353 w 373"/>
                <a:gd name="T9" fmla="*/ 119 h 352"/>
                <a:gd name="T10" fmla="*/ 368 w 373"/>
                <a:gd name="T11" fmla="*/ 231 h 352"/>
                <a:gd name="T12" fmla="*/ 369 w 373"/>
                <a:gd name="T13" fmla="*/ 278 h 352"/>
                <a:gd name="T14" fmla="*/ 267 w 373"/>
                <a:gd name="T15" fmla="*/ 35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3" h="352">
                  <a:moveTo>
                    <a:pt x="267" y="351"/>
                  </a:moveTo>
                  <a:cubicBezTo>
                    <a:pt x="177" y="339"/>
                    <a:pt x="93" y="293"/>
                    <a:pt x="35" y="206"/>
                  </a:cubicBezTo>
                  <a:cubicBezTo>
                    <a:pt x="0" y="152"/>
                    <a:pt x="26" y="90"/>
                    <a:pt x="93" y="72"/>
                  </a:cubicBezTo>
                  <a:cubicBezTo>
                    <a:pt x="134" y="61"/>
                    <a:pt x="173" y="46"/>
                    <a:pt x="212" y="29"/>
                  </a:cubicBezTo>
                  <a:cubicBezTo>
                    <a:pt x="274" y="0"/>
                    <a:pt x="348" y="48"/>
                    <a:pt x="353" y="119"/>
                  </a:cubicBezTo>
                  <a:cubicBezTo>
                    <a:pt x="355" y="157"/>
                    <a:pt x="356" y="194"/>
                    <a:pt x="368" y="231"/>
                  </a:cubicBezTo>
                  <a:cubicBezTo>
                    <a:pt x="373" y="245"/>
                    <a:pt x="371" y="263"/>
                    <a:pt x="369" y="278"/>
                  </a:cubicBezTo>
                  <a:cubicBezTo>
                    <a:pt x="361" y="328"/>
                    <a:pt x="331" y="352"/>
                    <a:pt x="267" y="351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BC781A8B-74F4-4638-8B9F-FD3D4F5E4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" y="2690"/>
              <a:ext cx="352" cy="460"/>
            </a:xfrm>
            <a:custGeom>
              <a:avLst/>
              <a:gdLst>
                <a:gd name="T0" fmla="*/ 111 w 111"/>
                <a:gd name="T1" fmla="*/ 52 h 145"/>
                <a:gd name="T2" fmla="*/ 53 w 111"/>
                <a:gd name="T3" fmla="*/ 133 h 145"/>
                <a:gd name="T4" fmla="*/ 7 w 111"/>
                <a:gd name="T5" fmla="*/ 110 h 145"/>
                <a:gd name="T6" fmla="*/ 68 w 111"/>
                <a:gd name="T7" fmla="*/ 8 h 145"/>
                <a:gd name="T8" fmla="*/ 111 w 111"/>
                <a:gd name="T9" fmla="*/ 5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45">
                  <a:moveTo>
                    <a:pt x="111" y="52"/>
                  </a:moveTo>
                  <a:cubicBezTo>
                    <a:pt x="106" y="85"/>
                    <a:pt x="89" y="115"/>
                    <a:pt x="53" y="133"/>
                  </a:cubicBezTo>
                  <a:cubicBezTo>
                    <a:pt x="30" y="145"/>
                    <a:pt x="13" y="136"/>
                    <a:pt x="7" y="110"/>
                  </a:cubicBezTo>
                  <a:cubicBezTo>
                    <a:pt x="0" y="74"/>
                    <a:pt x="32" y="19"/>
                    <a:pt x="68" y="8"/>
                  </a:cubicBezTo>
                  <a:cubicBezTo>
                    <a:pt x="94" y="0"/>
                    <a:pt x="111" y="15"/>
                    <a:pt x="111" y="52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1280E871-DD33-47FA-AA77-2A07A5090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2906"/>
              <a:ext cx="333" cy="478"/>
            </a:xfrm>
            <a:custGeom>
              <a:avLst/>
              <a:gdLst>
                <a:gd name="T0" fmla="*/ 0 w 105"/>
                <a:gd name="T1" fmla="*/ 96 h 151"/>
                <a:gd name="T2" fmla="*/ 54 w 105"/>
                <a:gd name="T3" fmla="*/ 14 h 151"/>
                <a:gd name="T4" fmla="*/ 104 w 105"/>
                <a:gd name="T5" fmla="*/ 43 h 151"/>
                <a:gd name="T6" fmla="*/ 53 w 105"/>
                <a:gd name="T7" fmla="*/ 134 h 151"/>
                <a:gd name="T8" fmla="*/ 0 w 105"/>
                <a:gd name="T9" fmla="*/ 9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51">
                  <a:moveTo>
                    <a:pt x="0" y="96"/>
                  </a:moveTo>
                  <a:cubicBezTo>
                    <a:pt x="3" y="63"/>
                    <a:pt x="20" y="33"/>
                    <a:pt x="54" y="14"/>
                  </a:cubicBezTo>
                  <a:cubicBezTo>
                    <a:pt x="81" y="0"/>
                    <a:pt x="104" y="13"/>
                    <a:pt x="104" y="43"/>
                  </a:cubicBezTo>
                  <a:cubicBezTo>
                    <a:pt x="105" y="82"/>
                    <a:pt x="87" y="114"/>
                    <a:pt x="53" y="134"/>
                  </a:cubicBezTo>
                  <a:cubicBezTo>
                    <a:pt x="24" y="151"/>
                    <a:pt x="0" y="135"/>
                    <a:pt x="0" y="96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6" name="Freeform 8">
              <a:extLst>
                <a:ext uri="{FF2B5EF4-FFF2-40B4-BE49-F238E27FC236}">
                  <a16:creationId xmlns:a16="http://schemas.microsoft.com/office/drawing/2014/main" id="{2F0289AE-47DF-4559-89FF-CEC105532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" y="2864"/>
              <a:ext cx="311" cy="374"/>
            </a:xfrm>
            <a:custGeom>
              <a:avLst/>
              <a:gdLst>
                <a:gd name="T0" fmla="*/ 4 w 98"/>
                <a:gd name="T1" fmla="*/ 89 h 118"/>
                <a:gd name="T2" fmla="*/ 50 w 98"/>
                <a:gd name="T3" fmla="*/ 8 h 118"/>
                <a:gd name="T4" fmla="*/ 84 w 98"/>
                <a:gd name="T5" fmla="*/ 6 h 118"/>
                <a:gd name="T6" fmla="*/ 98 w 98"/>
                <a:gd name="T7" fmla="*/ 38 h 118"/>
                <a:gd name="T8" fmla="*/ 55 w 98"/>
                <a:gd name="T9" fmla="*/ 110 h 118"/>
                <a:gd name="T10" fmla="*/ 21 w 98"/>
                <a:gd name="T11" fmla="*/ 114 h 118"/>
                <a:gd name="T12" fmla="*/ 4 w 98"/>
                <a:gd name="T13" fmla="*/ 8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18">
                  <a:moveTo>
                    <a:pt x="4" y="89"/>
                  </a:moveTo>
                  <a:cubicBezTo>
                    <a:pt x="8" y="51"/>
                    <a:pt x="21" y="24"/>
                    <a:pt x="50" y="8"/>
                  </a:cubicBezTo>
                  <a:cubicBezTo>
                    <a:pt x="59" y="2"/>
                    <a:pt x="76" y="0"/>
                    <a:pt x="84" y="6"/>
                  </a:cubicBezTo>
                  <a:cubicBezTo>
                    <a:pt x="92" y="11"/>
                    <a:pt x="98" y="27"/>
                    <a:pt x="98" y="38"/>
                  </a:cubicBezTo>
                  <a:cubicBezTo>
                    <a:pt x="96" y="68"/>
                    <a:pt x="82" y="94"/>
                    <a:pt x="55" y="110"/>
                  </a:cubicBezTo>
                  <a:cubicBezTo>
                    <a:pt x="46" y="116"/>
                    <a:pt x="30" y="118"/>
                    <a:pt x="21" y="114"/>
                  </a:cubicBezTo>
                  <a:cubicBezTo>
                    <a:pt x="12" y="110"/>
                    <a:pt x="0" y="104"/>
                    <a:pt x="4" y="89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7" name="Freeform 9">
              <a:extLst>
                <a:ext uri="{FF2B5EF4-FFF2-40B4-BE49-F238E27FC236}">
                  <a16:creationId xmlns:a16="http://schemas.microsoft.com/office/drawing/2014/main" id="{677B8954-D893-4A5E-B37D-D58940146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" y="3375"/>
              <a:ext cx="304" cy="396"/>
            </a:xfrm>
            <a:custGeom>
              <a:avLst/>
              <a:gdLst>
                <a:gd name="T0" fmla="*/ 95 w 96"/>
                <a:gd name="T1" fmla="*/ 31 h 125"/>
                <a:gd name="T2" fmla="*/ 47 w 96"/>
                <a:gd name="T3" fmla="*/ 111 h 125"/>
                <a:gd name="T4" fmla="*/ 0 w 96"/>
                <a:gd name="T5" fmla="*/ 84 h 125"/>
                <a:gd name="T6" fmla="*/ 45 w 96"/>
                <a:gd name="T7" fmla="*/ 7 h 125"/>
                <a:gd name="T8" fmla="*/ 80 w 96"/>
                <a:gd name="T9" fmla="*/ 5 h 125"/>
                <a:gd name="T10" fmla="*/ 95 w 96"/>
                <a:gd name="T1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25">
                  <a:moveTo>
                    <a:pt x="95" y="31"/>
                  </a:moveTo>
                  <a:cubicBezTo>
                    <a:pt x="90" y="69"/>
                    <a:pt x="75" y="96"/>
                    <a:pt x="47" y="111"/>
                  </a:cubicBezTo>
                  <a:cubicBezTo>
                    <a:pt x="21" y="125"/>
                    <a:pt x="0" y="113"/>
                    <a:pt x="0" y="84"/>
                  </a:cubicBezTo>
                  <a:cubicBezTo>
                    <a:pt x="1" y="51"/>
                    <a:pt x="16" y="24"/>
                    <a:pt x="45" y="7"/>
                  </a:cubicBezTo>
                  <a:cubicBezTo>
                    <a:pt x="54" y="2"/>
                    <a:pt x="71" y="0"/>
                    <a:pt x="80" y="5"/>
                  </a:cubicBezTo>
                  <a:cubicBezTo>
                    <a:pt x="89" y="10"/>
                    <a:pt x="96" y="18"/>
                    <a:pt x="95" y="31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68" name="Group 4">
            <a:extLst>
              <a:ext uri="{FF2B5EF4-FFF2-40B4-BE49-F238E27FC236}">
                <a16:creationId xmlns:a16="http://schemas.microsoft.com/office/drawing/2014/main" id="{35E67A9C-1D05-43D3-AA8A-8F18FC44B6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077875" y="-1351669"/>
            <a:ext cx="3121239" cy="3270165"/>
            <a:chOff x="21" y="2690"/>
            <a:chExt cx="1509" cy="1581"/>
          </a:xfrm>
        </p:grpSpPr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273C5D3B-D5F6-49CC-A554-87F574D00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56"/>
              <a:ext cx="1183" cy="1115"/>
            </a:xfrm>
            <a:custGeom>
              <a:avLst/>
              <a:gdLst>
                <a:gd name="T0" fmla="*/ 267 w 373"/>
                <a:gd name="T1" fmla="*/ 351 h 352"/>
                <a:gd name="T2" fmla="*/ 35 w 373"/>
                <a:gd name="T3" fmla="*/ 206 h 352"/>
                <a:gd name="T4" fmla="*/ 93 w 373"/>
                <a:gd name="T5" fmla="*/ 72 h 352"/>
                <a:gd name="T6" fmla="*/ 212 w 373"/>
                <a:gd name="T7" fmla="*/ 29 h 352"/>
                <a:gd name="T8" fmla="*/ 353 w 373"/>
                <a:gd name="T9" fmla="*/ 119 h 352"/>
                <a:gd name="T10" fmla="*/ 368 w 373"/>
                <a:gd name="T11" fmla="*/ 231 h 352"/>
                <a:gd name="T12" fmla="*/ 369 w 373"/>
                <a:gd name="T13" fmla="*/ 278 h 352"/>
                <a:gd name="T14" fmla="*/ 267 w 373"/>
                <a:gd name="T15" fmla="*/ 35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3" h="352">
                  <a:moveTo>
                    <a:pt x="267" y="351"/>
                  </a:moveTo>
                  <a:cubicBezTo>
                    <a:pt x="177" y="339"/>
                    <a:pt x="93" y="293"/>
                    <a:pt x="35" y="206"/>
                  </a:cubicBezTo>
                  <a:cubicBezTo>
                    <a:pt x="0" y="152"/>
                    <a:pt x="26" y="90"/>
                    <a:pt x="93" y="72"/>
                  </a:cubicBezTo>
                  <a:cubicBezTo>
                    <a:pt x="134" y="61"/>
                    <a:pt x="173" y="46"/>
                    <a:pt x="212" y="29"/>
                  </a:cubicBezTo>
                  <a:cubicBezTo>
                    <a:pt x="274" y="0"/>
                    <a:pt x="348" y="48"/>
                    <a:pt x="353" y="119"/>
                  </a:cubicBezTo>
                  <a:cubicBezTo>
                    <a:pt x="355" y="157"/>
                    <a:pt x="356" y="194"/>
                    <a:pt x="368" y="231"/>
                  </a:cubicBezTo>
                  <a:cubicBezTo>
                    <a:pt x="373" y="245"/>
                    <a:pt x="371" y="263"/>
                    <a:pt x="369" y="278"/>
                  </a:cubicBezTo>
                  <a:cubicBezTo>
                    <a:pt x="361" y="328"/>
                    <a:pt x="331" y="352"/>
                    <a:pt x="267" y="351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id="{802A9884-92E9-4084-8D67-A8D582E32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" y="2690"/>
              <a:ext cx="352" cy="460"/>
            </a:xfrm>
            <a:custGeom>
              <a:avLst/>
              <a:gdLst>
                <a:gd name="T0" fmla="*/ 111 w 111"/>
                <a:gd name="T1" fmla="*/ 52 h 145"/>
                <a:gd name="T2" fmla="*/ 53 w 111"/>
                <a:gd name="T3" fmla="*/ 133 h 145"/>
                <a:gd name="T4" fmla="*/ 7 w 111"/>
                <a:gd name="T5" fmla="*/ 110 h 145"/>
                <a:gd name="T6" fmla="*/ 68 w 111"/>
                <a:gd name="T7" fmla="*/ 8 h 145"/>
                <a:gd name="T8" fmla="*/ 111 w 111"/>
                <a:gd name="T9" fmla="*/ 5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45">
                  <a:moveTo>
                    <a:pt x="111" y="52"/>
                  </a:moveTo>
                  <a:cubicBezTo>
                    <a:pt x="106" y="85"/>
                    <a:pt x="89" y="115"/>
                    <a:pt x="53" y="133"/>
                  </a:cubicBezTo>
                  <a:cubicBezTo>
                    <a:pt x="30" y="145"/>
                    <a:pt x="13" y="136"/>
                    <a:pt x="7" y="110"/>
                  </a:cubicBezTo>
                  <a:cubicBezTo>
                    <a:pt x="0" y="74"/>
                    <a:pt x="32" y="19"/>
                    <a:pt x="68" y="8"/>
                  </a:cubicBezTo>
                  <a:cubicBezTo>
                    <a:pt x="94" y="0"/>
                    <a:pt x="111" y="15"/>
                    <a:pt x="111" y="52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1" name="Freeform 7">
              <a:extLst>
                <a:ext uri="{FF2B5EF4-FFF2-40B4-BE49-F238E27FC236}">
                  <a16:creationId xmlns:a16="http://schemas.microsoft.com/office/drawing/2014/main" id="{AAA3D306-4A8A-45F1-9699-7F464F138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2906"/>
              <a:ext cx="333" cy="478"/>
            </a:xfrm>
            <a:custGeom>
              <a:avLst/>
              <a:gdLst>
                <a:gd name="T0" fmla="*/ 0 w 105"/>
                <a:gd name="T1" fmla="*/ 96 h 151"/>
                <a:gd name="T2" fmla="*/ 54 w 105"/>
                <a:gd name="T3" fmla="*/ 14 h 151"/>
                <a:gd name="T4" fmla="*/ 104 w 105"/>
                <a:gd name="T5" fmla="*/ 43 h 151"/>
                <a:gd name="T6" fmla="*/ 53 w 105"/>
                <a:gd name="T7" fmla="*/ 134 h 151"/>
                <a:gd name="T8" fmla="*/ 0 w 105"/>
                <a:gd name="T9" fmla="*/ 9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51">
                  <a:moveTo>
                    <a:pt x="0" y="96"/>
                  </a:moveTo>
                  <a:cubicBezTo>
                    <a:pt x="3" y="63"/>
                    <a:pt x="20" y="33"/>
                    <a:pt x="54" y="14"/>
                  </a:cubicBezTo>
                  <a:cubicBezTo>
                    <a:pt x="81" y="0"/>
                    <a:pt x="104" y="13"/>
                    <a:pt x="104" y="43"/>
                  </a:cubicBezTo>
                  <a:cubicBezTo>
                    <a:pt x="105" y="82"/>
                    <a:pt x="87" y="114"/>
                    <a:pt x="53" y="134"/>
                  </a:cubicBezTo>
                  <a:cubicBezTo>
                    <a:pt x="24" y="151"/>
                    <a:pt x="0" y="135"/>
                    <a:pt x="0" y="96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2" name="Freeform 8">
              <a:extLst>
                <a:ext uri="{FF2B5EF4-FFF2-40B4-BE49-F238E27FC236}">
                  <a16:creationId xmlns:a16="http://schemas.microsoft.com/office/drawing/2014/main" id="{61180272-0D83-4514-87C7-66A4E5E74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" y="2864"/>
              <a:ext cx="311" cy="374"/>
            </a:xfrm>
            <a:custGeom>
              <a:avLst/>
              <a:gdLst>
                <a:gd name="T0" fmla="*/ 4 w 98"/>
                <a:gd name="T1" fmla="*/ 89 h 118"/>
                <a:gd name="T2" fmla="*/ 50 w 98"/>
                <a:gd name="T3" fmla="*/ 8 h 118"/>
                <a:gd name="T4" fmla="*/ 84 w 98"/>
                <a:gd name="T5" fmla="*/ 6 h 118"/>
                <a:gd name="T6" fmla="*/ 98 w 98"/>
                <a:gd name="T7" fmla="*/ 38 h 118"/>
                <a:gd name="T8" fmla="*/ 55 w 98"/>
                <a:gd name="T9" fmla="*/ 110 h 118"/>
                <a:gd name="T10" fmla="*/ 21 w 98"/>
                <a:gd name="T11" fmla="*/ 114 h 118"/>
                <a:gd name="T12" fmla="*/ 4 w 98"/>
                <a:gd name="T13" fmla="*/ 8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18">
                  <a:moveTo>
                    <a:pt x="4" y="89"/>
                  </a:moveTo>
                  <a:cubicBezTo>
                    <a:pt x="8" y="51"/>
                    <a:pt x="21" y="24"/>
                    <a:pt x="50" y="8"/>
                  </a:cubicBezTo>
                  <a:cubicBezTo>
                    <a:pt x="59" y="2"/>
                    <a:pt x="76" y="0"/>
                    <a:pt x="84" y="6"/>
                  </a:cubicBezTo>
                  <a:cubicBezTo>
                    <a:pt x="92" y="11"/>
                    <a:pt x="98" y="27"/>
                    <a:pt x="98" y="38"/>
                  </a:cubicBezTo>
                  <a:cubicBezTo>
                    <a:pt x="96" y="68"/>
                    <a:pt x="82" y="94"/>
                    <a:pt x="55" y="110"/>
                  </a:cubicBezTo>
                  <a:cubicBezTo>
                    <a:pt x="46" y="116"/>
                    <a:pt x="30" y="118"/>
                    <a:pt x="21" y="114"/>
                  </a:cubicBezTo>
                  <a:cubicBezTo>
                    <a:pt x="12" y="110"/>
                    <a:pt x="0" y="104"/>
                    <a:pt x="4" y="89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BF0FE49F-9F1D-44B6-B234-B82B91370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" y="3375"/>
              <a:ext cx="304" cy="396"/>
            </a:xfrm>
            <a:custGeom>
              <a:avLst/>
              <a:gdLst>
                <a:gd name="T0" fmla="*/ 95 w 96"/>
                <a:gd name="T1" fmla="*/ 31 h 125"/>
                <a:gd name="T2" fmla="*/ 47 w 96"/>
                <a:gd name="T3" fmla="*/ 111 h 125"/>
                <a:gd name="T4" fmla="*/ 0 w 96"/>
                <a:gd name="T5" fmla="*/ 84 h 125"/>
                <a:gd name="T6" fmla="*/ 45 w 96"/>
                <a:gd name="T7" fmla="*/ 7 h 125"/>
                <a:gd name="T8" fmla="*/ 80 w 96"/>
                <a:gd name="T9" fmla="*/ 5 h 125"/>
                <a:gd name="T10" fmla="*/ 95 w 96"/>
                <a:gd name="T1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25">
                  <a:moveTo>
                    <a:pt x="95" y="31"/>
                  </a:moveTo>
                  <a:cubicBezTo>
                    <a:pt x="90" y="69"/>
                    <a:pt x="75" y="96"/>
                    <a:pt x="47" y="111"/>
                  </a:cubicBezTo>
                  <a:cubicBezTo>
                    <a:pt x="21" y="125"/>
                    <a:pt x="0" y="113"/>
                    <a:pt x="0" y="84"/>
                  </a:cubicBezTo>
                  <a:cubicBezTo>
                    <a:pt x="1" y="51"/>
                    <a:pt x="16" y="24"/>
                    <a:pt x="45" y="7"/>
                  </a:cubicBezTo>
                  <a:cubicBezTo>
                    <a:pt x="54" y="2"/>
                    <a:pt x="71" y="0"/>
                    <a:pt x="80" y="5"/>
                  </a:cubicBezTo>
                  <a:cubicBezTo>
                    <a:pt x="89" y="10"/>
                    <a:pt x="96" y="18"/>
                    <a:pt x="95" y="31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74" name="Group 4">
            <a:extLst>
              <a:ext uri="{FF2B5EF4-FFF2-40B4-BE49-F238E27FC236}">
                <a16:creationId xmlns:a16="http://schemas.microsoft.com/office/drawing/2014/main" id="{04F10ADF-B3CA-460C-AEA5-5AD5EF5C9A3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77180" y="-353249"/>
            <a:ext cx="2076450" cy="2175525"/>
            <a:chOff x="21" y="2690"/>
            <a:chExt cx="1509" cy="1581"/>
          </a:xfrm>
        </p:grpSpPr>
        <p:sp>
          <p:nvSpPr>
            <p:cNvPr id="75" name="Freeform 5">
              <a:extLst>
                <a:ext uri="{FF2B5EF4-FFF2-40B4-BE49-F238E27FC236}">
                  <a16:creationId xmlns:a16="http://schemas.microsoft.com/office/drawing/2014/main" id="{563996F2-D973-4C02-85A1-213936993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56"/>
              <a:ext cx="1183" cy="1115"/>
            </a:xfrm>
            <a:custGeom>
              <a:avLst/>
              <a:gdLst>
                <a:gd name="T0" fmla="*/ 267 w 373"/>
                <a:gd name="T1" fmla="*/ 351 h 352"/>
                <a:gd name="T2" fmla="*/ 35 w 373"/>
                <a:gd name="T3" fmla="*/ 206 h 352"/>
                <a:gd name="T4" fmla="*/ 93 w 373"/>
                <a:gd name="T5" fmla="*/ 72 h 352"/>
                <a:gd name="T6" fmla="*/ 212 w 373"/>
                <a:gd name="T7" fmla="*/ 29 h 352"/>
                <a:gd name="T8" fmla="*/ 353 w 373"/>
                <a:gd name="T9" fmla="*/ 119 h 352"/>
                <a:gd name="T10" fmla="*/ 368 w 373"/>
                <a:gd name="T11" fmla="*/ 231 h 352"/>
                <a:gd name="T12" fmla="*/ 369 w 373"/>
                <a:gd name="T13" fmla="*/ 278 h 352"/>
                <a:gd name="T14" fmla="*/ 267 w 373"/>
                <a:gd name="T15" fmla="*/ 35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3" h="352">
                  <a:moveTo>
                    <a:pt x="267" y="351"/>
                  </a:moveTo>
                  <a:cubicBezTo>
                    <a:pt x="177" y="339"/>
                    <a:pt x="93" y="293"/>
                    <a:pt x="35" y="206"/>
                  </a:cubicBezTo>
                  <a:cubicBezTo>
                    <a:pt x="0" y="152"/>
                    <a:pt x="26" y="90"/>
                    <a:pt x="93" y="72"/>
                  </a:cubicBezTo>
                  <a:cubicBezTo>
                    <a:pt x="134" y="61"/>
                    <a:pt x="173" y="46"/>
                    <a:pt x="212" y="29"/>
                  </a:cubicBezTo>
                  <a:cubicBezTo>
                    <a:pt x="274" y="0"/>
                    <a:pt x="348" y="48"/>
                    <a:pt x="353" y="119"/>
                  </a:cubicBezTo>
                  <a:cubicBezTo>
                    <a:pt x="355" y="157"/>
                    <a:pt x="356" y="194"/>
                    <a:pt x="368" y="231"/>
                  </a:cubicBezTo>
                  <a:cubicBezTo>
                    <a:pt x="373" y="245"/>
                    <a:pt x="371" y="263"/>
                    <a:pt x="369" y="278"/>
                  </a:cubicBezTo>
                  <a:cubicBezTo>
                    <a:pt x="361" y="328"/>
                    <a:pt x="331" y="352"/>
                    <a:pt x="267" y="351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6" name="Freeform 6">
              <a:extLst>
                <a:ext uri="{FF2B5EF4-FFF2-40B4-BE49-F238E27FC236}">
                  <a16:creationId xmlns:a16="http://schemas.microsoft.com/office/drawing/2014/main" id="{6D0DD5A5-8C07-4973-9174-52A54CE89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" y="2690"/>
              <a:ext cx="352" cy="460"/>
            </a:xfrm>
            <a:custGeom>
              <a:avLst/>
              <a:gdLst>
                <a:gd name="T0" fmla="*/ 111 w 111"/>
                <a:gd name="T1" fmla="*/ 52 h 145"/>
                <a:gd name="T2" fmla="*/ 53 w 111"/>
                <a:gd name="T3" fmla="*/ 133 h 145"/>
                <a:gd name="T4" fmla="*/ 7 w 111"/>
                <a:gd name="T5" fmla="*/ 110 h 145"/>
                <a:gd name="T6" fmla="*/ 68 w 111"/>
                <a:gd name="T7" fmla="*/ 8 h 145"/>
                <a:gd name="T8" fmla="*/ 111 w 111"/>
                <a:gd name="T9" fmla="*/ 5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45">
                  <a:moveTo>
                    <a:pt x="111" y="52"/>
                  </a:moveTo>
                  <a:cubicBezTo>
                    <a:pt x="106" y="85"/>
                    <a:pt x="89" y="115"/>
                    <a:pt x="53" y="133"/>
                  </a:cubicBezTo>
                  <a:cubicBezTo>
                    <a:pt x="30" y="145"/>
                    <a:pt x="13" y="136"/>
                    <a:pt x="7" y="110"/>
                  </a:cubicBezTo>
                  <a:cubicBezTo>
                    <a:pt x="0" y="74"/>
                    <a:pt x="32" y="19"/>
                    <a:pt x="68" y="8"/>
                  </a:cubicBezTo>
                  <a:cubicBezTo>
                    <a:pt x="94" y="0"/>
                    <a:pt x="111" y="15"/>
                    <a:pt x="111" y="52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7" name="Freeform 7">
              <a:extLst>
                <a:ext uri="{FF2B5EF4-FFF2-40B4-BE49-F238E27FC236}">
                  <a16:creationId xmlns:a16="http://schemas.microsoft.com/office/drawing/2014/main" id="{89A95602-7084-4300-B22F-842F6236DB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2906"/>
              <a:ext cx="333" cy="478"/>
            </a:xfrm>
            <a:custGeom>
              <a:avLst/>
              <a:gdLst>
                <a:gd name="T0" fmla="*/ 0 w 105"/>
                <a:gd name="T1" fmla="*/ 96 h 151"/>
                <a:gd name="T2" fmla="*/ 54 w 105"/>
                <a:gd name="T3" fmla="*/ 14 h 151"/>
                <a:gd name="T4" fmla="*/ 104 w 105"/>
                <a:gd name="T5" fmla="*/ 43 h 151"/>
                <a:gd name="T6" fmla="*/ 53 w 105"/>
                <a:gd name="T7" fmla="*/ 134 h 151"/>
                <a:gd name="T8" fmla="*/ 0 w 105"/>
                <a:gd name="T9" fmla="*/ 9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51">
                  <a:moveTo>
                    <a:pt x="0" y="96"/>
                  </a:moveTo>
                  <a:cubicBezTo>
                    <a:pt x="3" y="63"/>
                    <a:pt x="20" y="33"/>
                    <a:pt x="54" y="14"/>
                  </a:cubicBezTo>
                  <a:cubicBezTo>
                    <a:pt x="81" y="0"/>
                    <a:pt x="104" y="13"/>
                    <a:pt x="104" y="43"/>
                  </a:cubicBezTo>
                  <a:cubicBezTo>
                    <a:pt x="105" y="82"/>
                    <a:pt x="87" y="114"/>
                    <a:pt x="53" y="134"/>
                  </a:cubicBezTo>
                  <a:cubicBezTo>
                    <a:pt x="24" y="151"/>
                    <a:pt x="0" y="135"/>
                    <a:pt x="0" y="96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8" name="Freeform 8">
              <a:extLst>
                <a:ext uri="{FF2B5EF4-FFF2-40B4-BE49-F238E27FC236}">
                  <a16:creationId xmlns:a16="http://schemas.microsoft.com/office/drawing/2014/main" id="{C6B75856-75DC-45C9-81E5-06B2A6A90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" y="2864"/>
              <a:ext cx="311" cy="374"/>
            </a:xfrm>
            <a:custGeom>
              <a:avLst/>
              <a:gdLst>
                <a:gd name="T0" fmla="*/ 4 w 98"/>
                <a:gd name="T1" fmla="*/ 89 h 118"/>
                <a:gd name="T2" fmla="*/ 50 w 98"/>
                <a:gd name="T3" fmla="*/ 8 h 118"/>
                <a:gd name="T4" fmla="*/ 84 w 98"/>
                <a:gd name="T5" fmla="*/ 6 h 118"/>
                <a:gd name="T6" fmla="*/ 98 w 98"/>
                <a:gd name="T7" fmla="*/ 38 h 118"/>
                <a:gd name="T8" fmla="*/ 55 w 98"/>
                <a:gd name="T9" fmla="*/ 110 h 118"/>
                <a:gd name="T10" fmla="*/ 21 w 98"/>
                <a:gd name="T11" fmla="*/ 114 h 118"/>
                <a:gd name="T12" fmla="*/ 4 w 98"/>
                <a:gd name="T13" fmla="*/ 8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18">
                  <a:moveTo>
                    <a:pt x="4" y="89"/>
                  </a:moveTo>
                  <a:cubicBezTo>
                    <a:pt x="8" y="51"/>
                    <a:pt x="21" y="24"/>
                    <a:pt x="50" y="8"/>
                  </a:cubicBezTo>
                  <a:cubicBezTo>
                    <a:pt x="59" y="2"/>
                    <a:pt x="76" y="0"/>
                    <a:pt x="84" y="6"/>
                  </a:cubicBezTo>
                  <a:cubicBezTo>
                    <a:pt x="92" y="11"/>
                    <a:pt x="98" y="27"/>
                    <a:pt x="98" y="38"/>
                  </a:cubicBezTo>
                  <a:cubicBezTo>
                    <a:pt x="96" y="68"/>
                    <a:pt x="82" y="94"/>
                    <a:pt x="55" y="110"/>
                  </a:cubicBezTo>
                  <a:cubicBezTo>
                    <a:pt x="46" y="116"/>
                    <a:pt x="30" y="118"/>
                    <a:pt x="21" y="114"/>
                  </a:cubicBezTo>
                  <a:cubicBezTo>
                    <a:pt x="12" y="110"/>
                    <a:pt x="0" y="104"/>
                    <a:pt x="4" y="89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9" name="Freeform 9">
              <a:extLst>
                <a:ext uri="{FF2B5EF4-FFF2-40B4-BE49-F238E27FC236}">
                  <a16:creationId xmlns:a16="http://schemas.microsoft.com/office/drawing/2014/main" id="{99B97766-FB9D-4BED-A088-03D37BC35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" y="3375"/>
              <a:ext cx="304" cy="396"/>
            </a:xfrm>
            <a:custGeom>
              <a:avLst/>
              <a:gdLst>
                <a:gd name="T0" fmla="*/ 95 w 96"/>
                <a:gd name="T1" fmla="*/ 31 h 125"/>
                <a:gd name="T2" fmla="*/ 47 w 96"/>
                <a:gd name="T3" fmla="*/ 111 h 125"/>
                <a:gd name="T4" fmla="*/ 0 w 96"/>
                <a:gd name="T5" fmla="*/ 84 h 125"/>
                <a:gd name="T6" fmla="*/ 45 w 96"/>
                <a:gd name="T7" fmla="*/ 7 h 125"/>
                <a:gd name="T8" fmla="*/ 80 w 96"/>
                <a:gd name="T9" fmla="*/ 5 h 125"/>
                <a:gd name="T10" fmla="*/ 95 w 96"/>
                <a:gd name="T11" fmla="*/ 3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25">
                  <a:moveTo>
                    <a:pt x="95" y="31"/>
                  </a:moveTo>
                  <a:cubicBezTo>
                    <a:pt x="90" y="69"/>
                    <a:pt x="75" y="96"/>
                    <a:pt x="47" y="111"/>
                  </a:cubicBezTo>
                  <a:cubicBezTo>
                    <a:pt x="21" y="125"/>
                    <a:pt x="0" y="113"/>
                    <a:pt x="0" y="84"/>
                  </a:cubicBezTo>
                  <a:cubicBezTo>
                    <a:pt x="1" y="51"/>
                    <a:pt x="16" y="24"/>
                    <a:pt x="45" y="7"/>
                  </a:cubicBezTo>
                  <a:cubicBezTo>
                    <a:pt x="54" y="2"/>
                    <a:pt x="71" y="0"/>
                    <a:pt x="80" y="5"/>
                  </a:cubicBezTo>
                  <a:cubicBezTo>
                    <a:pt x="89" y="10"/>
                    <a:pt x="96" y="18"/>
                    <a:pt x="95" y="31"/>
                  </a:cubicBezTo>
                  <a:close/>
                </a:path>
              </a:pathLst>
            </a:custGeom>
            <a:solidFill>
              <a:srgbClr val="E85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8C4F9C0-D051-48DB-BF8E-3D5F3C7703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2113" y="147637"/>
            <a:ext cx="8867775" cy="6562726"/>
          </a:xfrm>
          <a:prstGeom prst="rect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1096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>
            <a:extLst>
              <a:ext uri="{FF2B5EF4-FFF2-40B4-BE49-F238E27FC236}">
                <a16:creationId xmlns:a16="http://schemas.microsoft.com/office/drawing/2014/main" id="{A87139F6-3471-46A2-A27F-816BA2B144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33" r="15234"/>
          <a:stretch/>
        </p:blipFill>
        <p:spPr>
          <a:xfrm rot="19197099" flipH="1">
            <a:off x="1672940" y="716219"/>
            <a:ext cx="2676591" cy="7332779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FF39FE0-06EE-4D2D-B1B1-F123D13CB5E7}"/>
              </a:ext>
            </a:extLst>
          </p:cNvPr>
          <p:cNvSpPr/>
          <p:nvPr/>
        </p:nvSpPr>
        <p:spPr>
          <a:xfrm>
            <a:off x="5790633" y="0"/>
            <a:ext cx="6401368" cy="6858000"/>
          </a:xfrm>
          <a:custGeom>
            <a:avLst/>
            <a:gdLst>
              <a:gd name="connsiteX0" fmla="*/ 1079347 w 8298290"/>
              <a:gd name="connsiteY0" fmla="*/ 0 h 6858000"/>
              <a:gd name="connsiteX1" fmla="*/ 8298290 w 8298290"/>
              <a:gd name="connsiteY1" fmla="*/ 0 h 6858000"/>
              <a:gd name="connsiteX2" fmla="*/ 8298290 w 8298290"/>
              <a:gd name="connsiteY2" fmla="*/ 6858000 h 6858000"/>
              <a:gd name="connsiteX3" fmla="*/ 754808 w 8298290"/>
              <a:gd name="connsiteY3" fmla="*/ 6858000 h 6858000"/>
              <a:gd name="connsiteX4" fmla="*/ 683966 w 8298290"/>
              <a:gd name="connsiteY4" fmla="*/ 6721847 h 6858000"/>
              <a:gd name="connsiteX5" fmla="*/ 0 w 8298290"/>
              <a:gd name="connsiteY5" fmla="*/ 3703445 h 6858000"/>
              <a:gd name="connsiteX6" fmla="*/ 1078823 w 8298290"/>
              <a:gd name="connsiteY6" fmla="*/ 7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98290" h="6858000">
                <a:moveTo>
                  <a:pt x="1079347" y="0"/>
                </a:moveTo>
                <a:lnTo>
                  <a:pt x="8298290" y="0"/>
                </a:lnTo>
                <a:lnTo>
                  <a:pt x="8298290" y="6858000"/>
                </a:lnTo>
                <a:lnTo>
                  <a:pt x="754808" y="6858000"/>
                </a:lnTo>
                <a:lnTo>
                  <a:pt x="683966" y="6721847"/>
                </a:lnTo>
                <a:cubicBezTo>
                  <a:pt x="249937" y="5841729"/>
                  <a:pt x="0" y="4808550"/>
                  <a:pt x="0" y="3703445"/>
                </a:cubicBezTo>
                <a:cubicBezTo>
                  <a:pt x="0" y="2296948"/>
                  <a:pt x="404858" y="1006959"/>
                  <a:pt x="1078823" y="74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84B779-6CFD-4AB5-8D4C-8A76A3486AC0}"/>
              </a:ext>
            </a:extLst>
          </p:cNvPr>
          <p:cNvSpPr txBox="1"/>
          <p:nvPr/>
        </p:nvSpPr>
        <p:spPr>
          <a:xfrm>
            <a:off x="214681" y="183783"/>
            <a:ext cx="11909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Today we are learning about: </a:t>
            </a:r>
            <a:br>
              <a:rPr lang="en-US" altLang="en-US" sz="3200" b="1" dirty="0">
                <a:solidFill>
                  <a:schemeClr val="accent1"/>
                </a:solidFill>
                <a:latin typeface="Comic Sans MS" panose="030F0702030302020204" pitchFamily="66" charset="0"/>
              </a:rPr>
            </a:br>
            <a:r>
              <a:rPr lang="en-US" altLang="en-US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Programming &amp; Online Safety</a:t>
            </a:r>
            <a:endParaRPr lang="en-US" altLang="en-US" sz="60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Shape 50">
            <a:extLst>
              <a:ext uri="{FF2B5EF4-FFF2-40B4-BE49-F238E27FC236}">
                <a16:creationId xmlns:a16="http://schemas.microsoft.com/office/drawing/2014/main" id="{68360223-8696-4E9A-A4EE-D81F164CA3DA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9" t="35610" r="9538" b="11811"/>
          <a:stretch/>
        </p:blipFill>
        <p:spPr bwMode="auto">
          <a:xfrm flipH="1">
            <a:off x="362772" y="1929210"/>
            <a:ext cx="4910340" cy="41173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5B697091-7326-420D-9D8E-B8E3C6651E3C}"/>
              </a:ext>
            </a:extLst>
          </p:cNvPr>
          <p:cNvGrpSpPr/>
          <p:nvPr/>
        </p:nvGrpSpPr>
        <p:grpSpPr>
          <a:xfrm>
            <a:off x="6509814" y="444299"/>
            <a:ext cx="5301984" cy="1332363"/>
            <a:chOff x="6509813" y="407929"/>
            <a:chExt cx="5524381" cy="138825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4B51015-56F3-4C95-BB86-DEF517DB72D6}"/>
                </a:ext>
              </a:extLst>
            </p:cNvPr>
            <p:cNvGrpSpPr/>
            <p:nvPr/>
          </p:nvGrpSpPr>
          <p:grpSpPr>
            <a:xfrm>
              <a:off x="6509813" y="407929"/>
              <a:ext cx="1392887" cy="1388250"/>
              <a:chOff x="1492720" y="1739906"/>
              <a:chExt cx="1928738" cy="1922316"/>
            </a:xfrm>
            <a:effectLst/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250F307A-87E4-4C69-BF8E-981B52BAC185}"/>
                  </a:ext>
                </a:extLst>
              </p:cNvPr>
              <p:cNvSpPr/>
              <p:nvPr/>
            </p:nvSpPr>
            <p:spPr>
              <a:xfrm>
                <a:off x="1492720" y="1739906"/>
                <a:ext cx="1928738" cy="1922316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dirty="0"/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900E961A-8F13-4010-93A4-6AA2DFD788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95627" y="2130288"/>
                <a:ext cx="917949" cy="1141552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F532374-970D-410D-90FA-2A89BB8E035C}"/>
                </a:ext>
              </a:extLst>
            </p:cNvPr>
            <p:cNvSpPr/>
            <p:nvPr/>
          </p:nvSpPr>
          <p:spPr>
            <a:xfrm>
              <a:off x="8152216" y="843522"/>
              <a:ext cx="3881978" cy="508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15000"/>
                </a:lnSpc>
                <a:buClr>
                  <a:srgbClr val="000000"/>
                </a:buClr>
                <a:buSzPct val="100000"/>
              </a:pPr>
              <a:r>
                <a:rPr lang="en-US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  <a:t>I </a:t>
              </a:r>
              <a:r>
                <a:rPr lang="en-GB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  <a:t>can write an algorithm </a:t>
              </a:r>
              <a:endParaRPr lang="en-US" altLang="en-US" sz="2400" dirty="0">
                <a:solidFill>
                  <a:schemeClr val="bg1"/>
                </a:solidFill>
                <a:latin typeface="Comic Sans MS" panose="030F0702030302020204" pitchFamily="66" charset="0"/>
                <a:sym typeface="Comic Sans MS" panose="030F0702030302020204" pitchFamily="66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FE3687C-861A-40E1-8B89-C236A1C144B8}"/>
              </a:ext>
            </a:extLst>
          </p:cNvPr>
          <p:cNvGrpSpPr/>
          <p:nvPr/>
        </p:nvGrpSpPr>
        <p:grpSpPr>
          <a:xfrm>
            <a:off x="6170858" y="2045965"/>
            <a:ext cx="5275927" cy="1332363"/>
            <a:chOff x="6170857" y="1998437"/>
            <a:chExt cx="5497231" cy="138825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886DD87-022F-4378-8D6F-FD8A01BDAE87}"/>
                </a:ext>
              </a:extLst>
            </p:cNvPr>
            <p:cNvGrpSpPr/>
            <p:nvPr/>
          </p:nvGrpSpPr>
          <p:grpSpPr>
            <a:xfrm>
              <a:off x="6170857" y="1998437"/>
              <a:ext cx="1392887" cy="1388250"/>
              <a:chOff x="2014643" y="5128331"/>
              <a:chExt cx="1695450" cy="1689805"/>
            </a:xfrm>
            <a:effectLst/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A4CE79EE-FA30-4576-825A-1CCE93D99438}"/>
                  </a:ext>
                </a:extLst>
              </p:cNvPr>
              <p:cNvSpPr/>
              <p:nvPr/>
            </p:nvSpPr>
            <p:spPr>
              <a:xfrm>
                <a:off x="2014643" y="5128331"/>
                <a:ext cx="1695450" cy="1689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dirty="0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077612AF-C70E-4A08-AE74-8F87FBE5E8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74949" y="5549211"/>
                <a:ext cx="974838" cy="938954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AFCAB1E-ABDA-4F88-9E08-1C1E12C0C71D}"/>
                </a:ext>
              </a:extLst>
            </p:cNvPr>
            <p:cNvSpPr/>
            <p:nvPr/>
          </p:nvSpPr>
          <p:spPr>
            <a:xfrm>
              <a:off x="7819515" y="2434030"/>
              <a:ext cx="3848573" cy="508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15000"/>
                </a:lnSpc>
                <a:buClr>
                  <a:srgbClr val="000000"/>
                </a:buClr>
                <a:buSzPct val="100000"/>
              </a:pPr>
              <a:r>
                <a:rPr lang="en-US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  <a:t>I can program a Bee-Bot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086F069-35AD-4A16-9276-D1775DDAFC40}"/>
              </a:ext>
            </a:extLst>
          </p:cNvPr>
          <p:cNvGrpSpPr/>
          <p:nvPr/>
        </p:nvGrpSpPr>
        <p:grpSpPr>
          <a:xfrm>
            <a:off x="6170857" y="3647967"/>
            <a:ext cx="5503692" cy="1332363"/>
            <a:chOff x="6170857" y="3588945"/>
            <a:chExt cx="5734550" cy="138825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3FFF87D-3A5C-4C94-9348-A66E4B1C26CA}"/>
                </a:ext>
              </a:extLst>
            </p:cNvPr>
            <p:cNvGrpSpPr/>
            <p:nvPr/>
          </p:nvGrpSpPr>
          <p:grpSpPr>
            <a:xfrm>
              <a:off x="6170857" y="3588945"/>
              <a:ext cx="1392887" cy="1388250"/>
              <a:chOff x="6311822" y="3230771"/>
              <a:chExt cx="1695450" cy="1689805"/>
            </a:xfrm>
            <a:effectLst/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8BDC811-757A-4D86-805C-D75E2F1CC88A}"/>
                  </a:ext>
                </a:extLst>
              </p:cNvPr>
              <p:cNvSpPr/>
              <p:nvPr/>
            </p:nvSpPr>
            <p:spPr>
              <a:xfrm>
                <a:off x="6311822" y="3230771"/>
                <a:ext cx="1695450" cy="1689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dirty="0"/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6B7F5F60-C031-40AD-BABA-606728AC68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24887" y="3600891"/>
                <a:ext cx="869320" cy="949565"/>
              </a:xfrm>
              <a:prstGeom prst="rect">
                <a:avLst/>
              </a:prstGeom>
            </p:spPr>
          </p:pic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0C45211-A03A-46B8-8ADC-8AC05CDC4A58}"/>
                </a:ext>
              </a:extLst>
            </p:cNvPr>
            <p:cNvSpPr/>
            <p:nvPr/>
          </p:nvSpPr>
          <p:spPr>
            <a:xfrm>
              <a:off x="7812324" y="3972250"/>
              <a:ext cx="4093083" cy="7643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  <a:buClr>
                  <a:srgbClr val="000000"/>
                </a:buClr>
                <a:buSzPct val="100000"/>
              </a:pPr>
              <a:r>
                <a:rPr lang="en-US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  <a:t>I can debug an algorithm </a:t>
              </a:r>
              <a:br>
                <a:rPr lang="en-US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</a:br>
              <a:r>
                <a:rPr lang="en-US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  <a:t>and a program </a:t>
              </a:r>
            </a:p>
          </p:txBody>
        </p: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2B8C61C-220A-4B10-9E30-DCA498F02598}"/>
              </a:ext>
            </a:extLst>
          </p:cNvPr>
          <p:cNvCxnSpPr/>
          <p:nvPr/>
        </p:nvCxnSpPr>
        <p:spPr>
          <a:xfrm>
            <a:off x="5856000" y="1929987"/>
            <a:ext cx="6336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ABEDE40-5962-4AC2-BBB3-541FCCAFCC16}"/>
              </a:ext>
            </a:extLst>
          </p:cNvPr>
          <p:cNvCxnSpPr/>
          <p:nvPr/>
        </p:nvCxnSpPr>
        <p:spPr>
          <a:xfrm>
            <a:off x="5790633" y="3499754"/>
            <a:ext cx="6480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AF210B6-3D9C-4565-992D-55A22E8713C4}"/>
              </a:ext>
            </a:extLst>
          </p:cNvPr>
          <p:cNvCxnSpPr/>
          <p:nvPr/>
        </p:nvCxnSpPr>
        <p:spPr>
          <a:xfrm>
            <a:off x="5856000" y="5143949"/>
            <a:ext cx="6336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24B3918-8D67-42FF-B9FB-4152A61F904B}"/>
              </a:ext>
            </a:extLst>
          </p:cNvPr>
          <p:cNvGrpSpPr/>
          <p:nvPr/>
        </p:nvGrpSpPr>
        <p:grpSpPr>
          <a:xfrm>
            <a:off x="6527949" y="5305299"/>
            <a:ext cx="5250879" cy="1332363"/>
            <a:chOff x="6527949" y="5305299"/>
            <a:chExt cx="5250879" cy="1332363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1437BCF-8836-4B6F-94B7-96E8DFA83E7F}"/>
                </a:ext>
              </a:extLst>
            </p:cNvPr>
            <p:cNvGrpSpPr/>
            <p:nvPr/>
          </p:nvGrpSpPr>
          <p:grpSpPr>
            <a:xfrm>
              <a:off x="6527949" y="5305299"/>
              <a:ext cx="5250879" cy="1332363"/>
              <a:chOff x="6527949" y="5179453"/>
              <a:chExt cx="5471133" cy="138825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94A7CED2-CED9-4477-93B0-801CD1E81AD4}"/>
                  </a:ext>
                </a:extLst>
              </p:cNvPr>
              <p:cNvSpPr/>
              <p:nvPr/>
            </p:nvSpPr>
            <p:spPr>
              <a:xfrm>
                <a:off x="6527949" y="5179453"/>
                <a:ext cx="1392887" cy="1388250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80A66CB-BE64-47BD-AA98-13BA73721605}"/>
                  </a:ext>
                </a:extLst>
              </p:cNvPr>
              <p:cNvSpPr/>
              <p:nvPr/>
            </p:nvSpPr>
            <p:spPr>
              <a:xfrm>
                <a:off x="8167211" y="5342961"/>
                <a:ext cx="3831871" cy="1098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2500"/>
                  </a:lnSpc>
                  <a:buClr>
                    <a:srgbClr val="000000"/>
                  </a:buClr>
                  <a:buSzPct val="100000"/>
                </a:pPr>
                <a:r>
                  <a:rPr lang="en-US" altLang="en-US" sz="2400" dirty="0">
                    <a:solidFill>
                      <a:schemeClr val="bg1"/>
                    </a:solidFill>
                    <a:latin typeface="Comic Sans MS" panose="030F0702030302020204" pitchFamily="66" charset="0"/>
                    <a:sym typeface="Comic Sans MS" panose="030F0702030302020204" pitchFamily="66" charset="0"/>
                  </a:rPr>
                  <a:t>I know and understand </a:t>
                </a:r>
                <a:br>
                  <a:rPr lang="en-US" altLang="en-US" sz="2400" dirty="0">
                    <a:solidFill>
                      <a:schemeClr val="bg1"/>
                    </a:solidFill>
                    <a:latin typeface="Comic Sans MS" panose="030F0702030302020204" pitchFamily="66" charset="0"/>
                    <a:sym typeface="Comic Sans MS" panose="030F0702030302020204" pitchFamily="66" charset="0"/>
                  </a:rPr>
                </a:br>
                <a:r>
                  <a:rPr lang="en-US" altLang="en-US" sz="2400" dirty="0">
                    <a:solidFill>
                      <a:schemeClr val="bg1"/>
                    </a:solidFill>
                    <a:latin typeface="Comic Sans MS" panose="030F0702030302020204" pitchFamily="66" charset="0"/>
                    <a:sym typeface="Comic Sans MS" panose="030F0702030302020204" pitchFamily="66" charset="0"/>
                  </a:rPr>
                  <a:t>a range of online safety </a:t>
                </a:r>
                <a:br>
                  <a:rPr lang="en-US" altLang="en-US" sz="2400" dirty="0">
                    <a:solidFill>
                      <a:schemeClr val="bg1"/>
                    </a:solidFill>
                    <a:latin typeface="Comic Sans MS" panose="030F0702030302020204" pitchFamily="66" charset="0"/>
                    <a:sym typeface="Comic Sans MS" panose="030F0702030302020204" pitchFamily="66" charset="0"/>
                  </a:rPr>
                </a:br>
                <a:r>
                  <a:rPr lang="en-US" altLang="en-US" sz="2400" dirty="0">
                    <a:solidFill>
                      <a:schemeClr val="bg1"/>
                    </a:solidFill>
                    <a:latin typeface="Comic Sans MS" panose="030F0702030302020204" pitchFamily="66" charset="0"/>
                    <a:sym typeface="Comic Sans MS" panose="030F0702030302020204" pitchFamily="66" charset="0"/>
                  </a:rPr>
                  <a:t>dos and don’ts</a:t>
                </a:r>
              </a:p>
            </p:txBody>
          </p:sp>
        </p:grpSp>
        <p:sp>
          <p:nvSpPr>
            <p:cNvPr id="84" name="Freeform 5">
              <a:extLst>
                <a:ext uri="{FF2B5EF4-FFF2-40B4-BE49-F238E27FC236}">
                  <a16:creationId xmlns:a16="http://schemas.microsoft.com/office/drawing/2014/main" id="{F6CF11A4-413A-4092-9A72-0CEDA882B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423" y="5650624"/>
              <a:ext cx="629549" cy="700702"/>
            </a:xfrm>
            <a:custGeom>
              <a:avLst/>
              <a:gdLst>
                <a:gd name="T0" fmla="*/ 93 w 370"/>
                <a:gd name="T1" fmla="*/ 143 h 302"/>
                <a:gd name="T2" fmla="*/ 108 w 370"/>
                <a:gd name="T3" fmla="*/ 182 h 302"/>
                <a:gd name="T4" fmla="*/ 137 w 370"/>
                <a:gd name="T5" fmla="*/ 146 h 302"/>
                <a:gd name="T6" fmla="*/ 348 w 370"/>
                <a:gd name="T7" fmla="*/ 4 h 302"/>
                <a:gd name="T8" fmla="*/ 351 w 370"/>
                <a:gd name="T9" fmla="*/ 21 h 302"/>
                <a:gd name="T10" fmla="*/ 159 w 370"/>
                <a:gd name="T11" fmla="*/ 235 h 302"/>
                <a:gd name="T12" fmla="*/ 113 w 370"/>
                <a:gd name="T13" fmla="*/ 295 h 302"/>
                <a:gd name="T14" fmla="*/ 73 w 370"/>
                <a:gd name="T15" fmla="*/ 293 h 302"/>
                <a:gd name="T16" fmla="*/ 12 w 370"/>
                <a:gd name="T17" fmla="*/ 184 h 302"/>
                <a:gd name="T18" fmla="*/ 32 w 370"/>
                <a:gd name="T19" fmla="*/ 123 h 302"/>
                <a:gd name="T20" fmla="*/ 93 w 370"/>
                <a:gd name="T21" fmla="*/ 14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0" h="302">
                  <a:moveTo>
                    <a:pt x="93" y="143"/>
                  </a:moveTo>
                  <a:cubicBezTo>
                    <a:pt x="98" y="156"/>
                    <a:pt x="103" y="169"/>
                    <a:pt x="108" y="182"/>
                  </a:cubicBezTo>
                  <a:cubicBezTo>
                    <a:pt x="117" y="170"/>
                    <a:pt x="127" y="158"/>
                    <a:pt x="137" y="146"/>
                  </a:cubicBezTo>
                  <a:cubicBezTo>
                    <a:pt x="182" y="95"/>
                    <a:pt x="274" y="0"/>
                    <a:pt x="348" y="4"/>
                  </a:cubicBezTo>
                  <a:cubicBezTo>
                    <a:pt x="370" y="5"/>
                    <a:pt x="370" y="12"/>
                    <a:pt x="351" y="21"/>
                  </a:cubicBezTo>
                  <a:cubicBezTo>
                    <a:pt x="272" y="59"/>
                    <a:pt x="205" y="161"/>
                    <a:pt x="159" y="235"/>
                  </a:cubicBezTo>
                  <a:cubicBezTo>
                    <a:pt x="148" y="253"/>
                    <a:pt x="131" y="285"/>
                    <a:pt x="113" y="295"/>
                  </a:cubicBezTo>
                  <a:cubicBezTo>
                    <a:pt x="101" y="302"/>
                    <a:pt x="84" y="300"/>
                    <a:pt x="73" y="293"/>
                  </a:cubicBezTo>
                  <a:cubicBezTo>
                    <a:pt x="52" y="279"/>
                    <a:pt x="27" y="210"/>
                    <a:pt x="12" y="184"/>
                  </a:cubicBezTo>
                  <a:cubicBezTo>
                    <a:pt x="0" y="162"/>
                    <a:pt x="9" y="134"/>
                    <a:pt x="32" y="123"/>
                  </a:cubicBezTo>
                  <a:cubicBezTo>
                    <a:pt x="54" y="112"/>
                    <a:pt x="81" y="121"/>
                    <a:pt x="93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064186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>
            <a:extLst>
              <a:ext uri="{FF2B5EF4-FFF2-40B4-BE49-F238E27FC236}">
                <a16:creationId xmlns:a16="http://schemas.microsoft.com/office/drawing/2014/main" id="{A87139F6-3471-46A2-A27F-816BA2B144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33" r="15234"/>
          <a:stretch/>
        </p:blipFill>
        <p:spPr>
          <a:xfrm rot="19197099" flipH="1">
            <a:off x="1664362" y="638008"/>
            <a:ext cx="2676591" cy="7332779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FF39FE0-06EE-4D2D-B1B1-F123D13CB5E7}"/>
              </a:ext>
            </a:extLst>
          </p:cNvPr>
          <p:cNvSpPr/>
          <p:nvPr/>
        </p:nvSpPr>
        <p:spPr>
          <a:xfrm>
            <a:off x="5790633" y="0"/>
            <a:ext cx="6401368" cy="6858000"/>
          </a:xfrm>
          <a:custGeom>
            <a:avLst/>
            <a:gdLst>
              <a:gd name="connsiteX0" fmla="*/ 1079347 w 8298290"/>
              <a:gd name="connsiteY0" fmla="*/ 0 h 6858000"/>
              <a:gd name="connsiteX1" fmla="*/ 8298290 w 8298290"/>
              <a:gd name="connsiteY1" fmla="*/ 0 h 6858000"/>
              <a:gd name="connsiteX2" fmla="*/ 8298290 w 8298290"/>
              <a:gd name="connsiteY2" fmla="*/ 6858000 h 6858000"/>
              <a:gd name="connsiteX3" fmla="*/ 754808 w 8298290"/>
              <a:gd name="connsiteY3" fmla="*/ 6858000 h 6858000"/>
              <a:gd name="connsiteX4" fmla="*/ 683966 w 8298290"/>
              <a:gd name="connsiteY4" fmla="*/ 6721847 h 6858000"/>
              <a:gd name="connsiteX5" fmla="*/ 0 w 8298290"/>
              <a:gd name="connsiteY5" fmla="*/ 3703445 h 6858000"/>
              <a:gd name="connsiteX6" fmla="*/ 1078823 w 8298290"/>
              <a:gd name="connsiteY6" fmla="*/ 7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98290" h="6858000">
                <a:moveTo>
                  <a:pt x="1079347" y="0"/>
                </a:moveTo>
                <a:lnTo>
                  <a:pt x="8298290" y="0"/>
                </a:lnTo>
                <a:lnTo>
                  <a:pt x="8298290" y="6858000"/>
                </a:lnTo>
                <a:lnTo>
                  <a:pt x="754808" y="6858000"/>
                </a:lnTo>
                <a:lnTo>
                  <a:pt x="683966" y="6721847"/>
                </a:lnTo>
                <a:cubicBezTo>
                  <a:pt x="249937" y="5841729"/>
                  <a:pt x="0" y="4808550"/>
                  <a:pt x="0" y="3703445"/>
                </a:cubicBezTo>
                <a:cubicBezTo>
                  <a:pt x="0" y="2296948"/>
                  <a:pt x="404858" y="1006959"/>
                  <a:pt x="1078823" y="747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1764" t="-13434" r="-1868" b="-40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84B779-6CFD-4AB5-8D4C-8A76A3486AC0}"/>
              </a:ext>
            </a:extLst>
          </p:cNvPr>
          <p:cNvSpPr txBox="1"/>
          <p:nvPr/>
        </p:nvSpPr>
        <p:spPr>
          <a:xfrm>
            <a:off x="214681" y="183783"/>
            <a:ext cx="11909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Recapping: </a:t>
            </a:r>
            <a:br>
              <a:rPr lang="en-US" altLang="en-US" sz="3200" b="1" dirty="0">
                <a:solidFill>
                  <a:schemeClr val="accent1"/>
                </a:solidFill>
                <a:latin typeface="Comic Sans MS" panose="030F0702030302020204" pitchFamily="66" charset="0"/>
              </a:rPr>
            </a:br>
            <a:r>
              <a:rPr lang="en-US" altLang="en-US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Programming Bee-Bots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36E377C-A089-4FEA-A2B6-B3B05A1EB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540182" y="3381101"/>
            <a:ext cx="2875192" cy="2884591"/>
          </a:xfrm>
          <a:prstGeom prst="rect">
            <a:avLst/>
          </a:prstGeom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8B2EF35-C723-4540-869B-707B541FDA5B}"/>
              </a:ext>
            </a:extLst>
          </p:cNvPr>
          <p:cNvSpPr/>
          <p:nvPr/>
        </p:nvSpPr>
        <p:spPr>
          <a:xfrm>
            <a:off x="4190430" y="5809778"/>
            <a:ext cx="1143484" cy="455914"/>
          </a:xfrm>
          <a:prstGeom prst="roundRect">
            <a:avLst>
              <a:gd name="adj" fmla="val 44229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latin typeface="Calibri" panose="020F0502020204030204" pitchFamily="34" charset="0"/>
                <a:cs typeface="Arial" panose="020B0604020202020204" pitchFamily="34" charset="0"/>
              </a:rPr>
              <a:t>PAUSE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F8238A0-27C1-4F17-8BC1-4FFE85B0F58D}"/>
              </a:ext>
            </a:extLst>
          </p:cNvPr>
          <p:cNvSpPr/>
          <p:nvPr/>
        </p:nvSpPr>
        <p:spPr>
          <a:xfrm>
            <a:off x="619187" y="5809778"/>
            <a:ext cx="1143484" cy="455914"/>
          </a:xfrm>
          <a:prstGeom prst="roundRect">
            <a:avLst>
              <a:gd name="adj" fmla="val 44229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latin typeface="Calibri" panose="020F0502020204030204" pitchFamily="34" charset="0"/>
                <a:cs typeface="Arial" panose="020B0604020202020204" pitchFamily="34" charset="0"/>
              </a:rPr>
              <a:t>CLEAR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93B84FC-4003-40E2-9331-FEC3F4CB6649}"/>
              </a:ext>
            </a:extLst>
          </p:cNvPr>
          <p:cNvSpPr/>
          <p:nvPr/>
        </p:nvSpPr>
        <p:spPr>
          <a:xfrm>
            <a:off x="2406036" y="6176661"/>
            <a:ext cx="1143484" cy="455914"/>
          </a:xfrm>
          <a:prstGeom prst="roundRect">
            <a:avLst>
              <a:gd name="adj" fmla="val 44229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Calibri" panose="020F0502020204030204" pitchFamily="34" charset="0"/>
                <a:cs typeface="Arial" panose="020B0604020202020204" pitchFamily="34" charset="0"/>
              </a:rPr>
              <a:t>BACKWARDS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DA4B36FC-53F4-4D2A-888B-5ECD4ED9430D}"/>
              </a:ext>
            </a:extLst>
          </p:cNvPr>
          <p:cNvSpPr/>
          <p:nvPr/>
        </p:nvSpPr>
        <p:spPr>
          <a:xfrm>
            <a:off x="4300071" y="4595439"/>
            <a:ext cx="1143484" cy="455914"/>
          </a:xfrm>
          <a:prstGeom prst="roundRect">
            <a:avLst>
              <a:gd name="adj" fmla="val 44229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Calibri" panose="020F0502020204030204" pitchFamily="34" charset="0"/>
                <a:cs typeface="Arial" panose="020B0604020202020204" pitchFamily="34" charset="0"/>
              </a:rPr>
              <a:t>TURN RIGHT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94746E5B-415F-49B9-A23B-CACC6122C7F7}"/>
              </a:ext>
            </a:extLst>
          </p:cNvPr>
          <p:cNvSpPr/>
          <p:nvPr/>
        </p:nvSpPr>
        <p:spPr>
          <a:xfrm>
            <a:off x="512000" y="4595439"/>
            <a:ext cx="1143484" cy="455914"/>
          </a:xfrm>
          <a:prstGeom prst="roundRect">
            <a:avLst>
              <a:gd name="adj" fmla="val 44229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Calibri" panose="020F0502020204030204" pitchFamily="34" charset="0"/>
                <a:cs typeface="Arial" panose="020B0604020202020204" pitchFamily="34" charset="0"/>
              </a:rPr>
              <a:t>TURN </a:t>
            </a:r>
            <a:br>
              <a:rPr lang="en-GB" sz="1200" b="1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200" b="1" dirty="0">
                <a:latin typeface="Calibri" panose="020F0502020204030204" pitchFamily="34" charset="0"/>
                <a:cs typeface="Arial" panose="020B0604020202020204" pitchFamily="34" charset="0"/>
              </a:rPr>
              <a:t>LEFT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98C9D09-553E-4E3B-B3B6-E0EF42FB2F41}"/>
              </a:ext>
            </a:extLst>
          </p:cNvPr>
          <p:cNvSpPr/>
          <p:nvPr/>
        </p:nvSpPr>
        <p:spPr>
          <a:xfrm>
            <a:off x="2406036" y="3055073"/>
            <a:ext cx="1143484" cy="455914"/>
          </a:xfrm>
          <a:prstGeom prst="roundRect">
            <a:avLst>
              <a:gd name="adj" fmla="val 44229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Calibri" panose="020F0502020204030204" pitchFamily="34" charset="0"/>
                <a:cs typeface="Arial" panose="020B0604020202020204" pitchFamily="34" charset="0"/>
              </a:rPr>
              <a:t>FORWARDS</a:t>
            </a:r>
          </a:p>
        </p:txBody>
      </p:sp>
      <p:sp>
        <p:nvSpPr>
          <p:cNvPr id="47" name="Shape 36">
            <a:extLst>
              <a:ext uri="{FF2B5EF4-FFF2-40B4-BE49-F238E27FC236}">
                <a16:creationId xmlns:a16="http://schemas.microsoft.com/office/drawing/2014/main" id="{B8373D5F-4BAF-4728-BFE5-5BC2679C435D}"/>
              </a:ext>
            </a:extLst>
          </p:cNvPr>
          <p:cNvSpPr txBox="1"/>
          <p:nvPr/>
        </p:nvSpPr>
        <p:spPr>
          <a:xfrm>
            <a:off x="214681" y="1215120"/>
            <a:ext cx="5719954" cy="181852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marL="342900" indent="-342900" fontAlgn="auto">
              <a:spcBef>
                <a:spcPts val="400"/>
              </a:spcBef>
              <a:spcAft>
                <a:spcPts val="0"/>
              </a:spcAft>
              <a:buBlip>
                <a:blip r:embed="rId5"/>
              </a:buBlip>
              <a:defRPr/>
            </a:pPr>
            <a:r>
              <a:rPr 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Arial"/>
                <a:cs typeface="Arial"/>
                <a:sym typeface="Arial"/>
                <a:rtl val="0"/>
              </a:rPr>
              <a:t>What commands can we use?</a:t>
            </a:r>
          </a:p>
          <a:p>
            <a:pPr marL="342900" indent="-342900" fontAlgn="auto">
              <a:spcBef>
                <a:spcPts val="400"/>
              </a:spcBef>
              <a:spcAft>
                <a:spcPts val="0"/>
              </a:spcAft>
              <a:buBlip>
                <a:blip r:embed="rId5"/>
              </a:buBlip>
              <a:defRPr/>
            </a:pPr>
            <a:r>
              <a:rPr lang="en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Arial"/>
                <a:cs typeface="Arial"/>
                <a:sym typeface="Arial"/>
                <a:rtl val="0"/>
              </a:rPr>
              <a:t>What do they do?</a:t>
            </a:r>
            <a:endParaRPr lang="en-GB" kern="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Arial"/>
              <a:cs typeface="Arial"/>
              <a:sym typeface="Arial"/>
              <a:rtl val="0"/>
            </a:endParaRPr>
          </a:p>
          <a:p>
            <a:pPr marL="342900" indent="-342900" fontAlgn="auto">
              <a:spcBef>
                <a:spcPts val="400"/>
              </a:spcBef>
              <a:buBlip>
                <a:blip r:embed="rId5"/>
              </a:buBlip>
              <a:defRPr/>
            </a:pPr>
            <a:r>
              <a:rPr lang="en-GB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Arial"/>
                <a:cs typeface="Arial"/>
                <a:sym typeface="Arial"/>
                <a:rtl val="0"/>
              </a:rPr>
              <a:t>How can we draw these commands on </a:t>
            </a:r>
            <a:br>
              <a:rPr lang="en-GB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Arial"/>
                <a:cs typeface="Arial"/>
                <a:sym typeface="Arial"/>
                <a:rtl val="0"/>
              </a:rPr>
            </a:br>
            <a:r>
              <a:rPr lang="en-GB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Arial"/>
                <a:cs typeface="Arial"/>
                <a:sym typeface="Arial"/>
                <a:rtl val="0"/>
              </a:rPr>
              <a:t>our whiteboards? </a:t>
            </a:r>
          </a:p>
          <a:p>
            <a:pPr algn="ctr" fontAlgn="auto">
              <a:defRPr/>
            </a:pPr>
            <a:r>
              <a:rPr lang="en-GB" b="1" kern="0" dirty="0">
                <a:solidFill>
                  <a:srgbClr val="034EA2"/>
                </a:solidFill>
                <a:latin typeface="Comic Sans MS" panose="030F0702030302020204" pitchFamily="66" charset="0"/>
                <a:ea typeface="Arial"/>
                <a:cs typeface="Arial"/>
                <a:sym typeface="Arial"/>
                <a:rtl val="0"/>
              </a:rPr>
              <a:t>(Linking to our algorithm recap on the next slide) </a:t>
            </a:r>
            <a:endParaRPr lang="en" b="1" kern="0" dirty="0">
              <a:solidFill>
                <a:srgbClr val="034EA2"/>
              </a:solidFill>
              <a:latin typeface="Comic Sans MS" panose="030F0702030302020204" pitchFamily="66" charset="0"/>
              <a:ea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8491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84B779-6CFD-4AB5-8D4C-8A76A3486AC0}"/>
              </a:ext>
            </a:extLst>
          </p:cNvPr>
          <p:cNvSpPr txBox="1"/>
          <p:nvPr/>
        </p:nvSpPr>
        <p:spPr>
          <a:xfrm>
            <a:off x="214681" y="183783"/>
            <a:ext cx="11909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Recapping </a:t>
            </a:r>
            <a:r>
              <a:rPr lang="en-US" altLang="en-US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Algorithms</a:t>
            </a:r>
            <a:r>
              <a:rPr lang="en-US" altLang="en-US" sz="32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47" name="Shape 36">
            <a:extLst>
              <a:ext uri="{FF2B5EF4-FFF2-40B4-BE49-F238E27FC236}">
                <a16:creationId xmlns:a16="http://schemas.microsoft.com/office/drawing/2014/main" id="{B8373D5F-4BAF-4728-BFE5-5BC2679C435D}"/>
              </a:ext>
            </a:extLst>
          </p:cNvPr>
          <p:cNvSpPr txBox="1"/>
          <p:nvPr/>
        </p:nvSpPr>
        <p:spPr>
          <a:xfrm>
            <a:off x="214680" y="805221"/>
            <a:ext cx="11750307" cy="1818521"/>
          </a:xfrm>
          <a:prstGeom prst="rect">
            <a:avLst/>
          </a:prstGeom>
        </p:spPr>
        <p:txBody>
          <a:bodyPr lIns="91425" tIns="91425" rIns="91425" bIns="91425"/>
          <a:lstStyle/>
          <a:p>
            <a:pPr marL="342900" indent="-342900" fontAlgn="auto">
              <a:spcBef>
                <a:spcPts val="180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Arial"/>
                <a:cs typeface="Arial" panose="020B0604020202020204" pitchFamily="34" charset="0"/>
                <a:sym typeface="Arial"/>
                <a:rtl val="0"/>
              </a:rPr>
              <a:t>Before coding our Bee-Bot, we write the algorithm for the commands we will use on our whiteboards, like the example in the picture below. This gives us a chance to test out our algorithm with </a:t>
            </a:r>
            <a:r>
              <a:rPr lang="en-US" kern="0" dirty="0">
                <a:solidFill>
                  <a:srgbClr val="595959"/>
                </a:solidFill>
                <a:latin typeface="Comic Sans MS" panose="030F0702030302020204" pitchFamily="66" charset="0"/>
                <a:ea typeface="Arial"/>
                <a:cs typeface="Arial" panose="020B0604020202020204" pitchFamily="34" charset="0"/>
                <a:sym typeface="Arial"/>
                <a:rtl val="0"/>
              </a:rPr>
              <a:t>a</a:t>
            </a:r>
            <a:r>
              <a:rPr 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Arial"/>
                <a:cs typeface="Arial" panose="020B0604020202020204" pitchFamily="34" charset="0"/>
                <a:sym typeface="Arial"/>
                <a:rtl val="0"/>
              </a:rPr>
              <a:t> fake bot to check it is correct.</a:t>
            </a:r>
          </a:p>
          <a:p>
            <a:pPr marL="342900" indent="-342900" fontAlgn="auto">
              <a:spcBef>
                <a:spcPts val="180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Arial"/>
                <a:cs typeface="Arial" panose="020B0604020202020204" pitchFamily="34" charset="0"/>
                <a:sym typeface="Arial"/>
                <a:rtl val="0"/>
              </a:rPr>
              <a:t>Can you work out which square the Bee-Bot on the board below will end up on if it follows this algorithm? </a:t>
            </a:r>
          </a:p>
          <a:p>
            <a:pPr marL="342900" indent="-342900" fontAlgn="auto"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  <a:defRPr/>
            </a:pPr>
            <a:endParaRPr lang="en-US" kern="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Arial"/>
              <a:cs typeface="Arial" panose="020B0604020202020204" pitchFamily="34" charset="0"/>
              <a:sym typeface="Arial"/>
              <a:rtl val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5ADBEC-2906-4D31-BF9E-C312C5D0CB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21" t="16145" r="40363" b="34679"/>
          <a:stretch/>
        </p:blipFill>
        <p:spPr>
          <a:xfrm>
            <a:off x="5621613" y="2567902"/>
            <a:ext cx="6315802" cy="4031363"/>
          </a:xfrm>
          <a:prstGeom prst="rect">
            <a:avLst/>
          </a:prstGeom>
          <a:ln w="19050">
            <a:solidFill>
              <a:schemeClr val="tx2"/>
            </a:solidFill>
          </a:ln>
          <a:effectLst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1BA95F-267D-4C4F-9B38-96487AC6E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 flipH="1" flipV="1">
            <a:off x="5958851" y="4819585"/>
            <a:ext cx="1408814" cy="17427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F33A19C7-F5D2-4C79-82D7-9C61C980F9F9}"/>
              </a:ext>
            </a:extLst>
          </p:cNvPr>
          <p:cNvGrpSpPr/>
          <p:nvPr/>
        </p:nvGrpSpPr>
        <p:grpSpPr>
          <a:xfrm>
            <a:off x="393281" y="2220536"/>
            <a:ext cx="5035903" cy="1672680"/>
            <a:chOff x="393794" y="2302310"/>
            <a:chExt cx="5035903" cy="167268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6582AE32-906B-4D38-B00D-6107E8B72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3794" y="2302310"/>
              <a:ext cx="5035903" cy="1672680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5F938C4-941A-4BCA-B0EF-A30BB7C56569}"/>
                </a:ext>
              </a:extLst>
            </p:cNvPr>
            <p:cNvGrpSpPr/>
            <p:nvPr/>
          </p:nvGrpSpPr>
          <p:grpSpPr>
            <a:xfrm>
              <a:off x="623286" y="2643679"/>
              <a:ext cx="4576918" cy="989943"/>
              <a:chOff x="587186" y="2661862"/>
              <a:chExt cx="4576918" cy="989943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ADBCBE8A-2DA6-4085-B9FE-F4340446F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186" y="2785810"/>
                <a:ext cx="347715" cy="739132"/>
              </a:xfrm>
              <a:custGeom>
                <a:avLst/>
                <a:gdLst>
                  <a:gd name="T0" fmla="*/ 17 w 107"/>
                  <a:gd name="T1" fmla="*/ 118 h 231"/>
                  <a:gd name="T2" fmla="*/ 20 w 107"/>
                  <a:gd name="T3" fmla="*/ 110 h 231"/>
                  <a:gd name="T4" fmla="*/ 27 w 107"/>
                  <a:gd name="T5" fmla="*/ 102 h 231"/>
                  <a:gd name="T6" fmla="*/ 33 w 107"/>
                  <a:gd name="T7" fmla="*/ 77 h 231"/>
                  <a:gd name="T8" fmla="*/ 35 w 107"/>
                  <a:gd name="T9" fmla="*/ 71 h 231"/>
                  <a:gd name="T10" fmla="*/ 39 w 107"/>
                  <a:gd name="T11" fmla="*/ 195 h 231"/>
                  <a:gd name="T12" fmla="*/ 43 w 107"/>
                  <a:gd name="T13" fmla="*/ 198 h 231"/>
                  <a:gd name="T14" fmla="*/ 43 w 107"/>
                  <a:gd name="T15" fmla="*/ 219 h 231"/>
                  <a:gd name="T16" fmla="*/ 52 w 107"/>
                  <a:gd name="T17" fmla="*/ 219 h 231"/>
                  <a:gd name="T18" fmla="*/ 53 w 107"/>
                  <a:gd name="T19" fmla="*/ 224 h 231"/>
                  <a:gd name="T20" fmla="*/ 69 w 107"/>
                  <a:gd name="T21" fmla="*/ 214 h 231"/>
                  <a:gd name="T22" fmla="*/ 68 w 107"/>
                  <a:gd name="T23" fmla="*/ 84 h 231"/>
                  <a:gd name="T24" fmla="*/ 81 w 107"/>
                  <a:gd name="T25" fmla="*/ 118 h 231"/>
                  <a:gd name="T26" fmla="*/ 91 w 107"/>
                  <a:gd name="T27" fmla="*/ 117 h 231"/>
                  <a:gd name="T28" fmla="*/ 101 w 107"/>
                  <a:gd name="T29" fmla="*/ 113 h 231"/>
                  <a:gd name="T30" fmla="*/ 101 w 107"/>
                  <a:gd name="T31" fmla="*/ 113 h 231"/>
                  <a:gd name="T32" fmla="*/ 105 w 107"/>
                  <a:gd name="T33" fmla="*/ 102 h 231"/>
                  <a:gd name="T34" fmla="*/ 105 w 107"/>
                  <a:gd name="T35" fmla="*/ 101 h 231"/>
                  <a:gd name="T36" fmla="*/ 102 w 107"/>
                  <a:gd name="T37" fmla="*/ 100 h 231"/>
                  <a:gd name="T38" fmla="*/ 80 w 107"/>
                  <a:gd name="T39" fmla="*/ 58 h 231"/>
                  <a:gd name="T40" fmla="*/ 71 w 107"/>
                  <a:gd name="T41" fmla="*/ 36 h 231"/>
                  <a:gd name="T42" fmla="*/ 62 w 107"/>
                  <a:gd name="T43" fmla="*/ 11 h 231"/>
                  <a:gd name="T44" fmla="*/ 56 w 107"/>
                  <a:gd name="T45" fmla="*/ 9 h 231"/>
                  <a:gd name="T46" fmla="*/ 55 w 107"/>
                  <a:gd name="T47" fmla="*/ 6 h 231"/>
                  <a:gd name="T48" fmla="*/ 41 w 107"/>
                  <a:gd name="T49" fmla="*/ 12 h 231"/>
                  <a:gd name="T50" fmla="*/ 40 w 107"/>
                  <a:gd name="T51" fmla="*/ 13 h 231"/>
                  <a:gd name="T52" fmla="*/ 29 w 107"/>
                  <a:gd name="T53" fmla="*/ 23 h 231"/>
                  <a:gd name="T54" fmla="*/ 23 w 107"/>
                  <a:gd name="T55" fmla="*/ 43 h 231"/>
                  <a:gd name="T56" fmla="*/ 4 w 107"/>
                  <a:gd name="T57" fmla="*/ 113 h 231"/>
                  <a:gd name="T58" fmla="*/ 4 w 107"/>
                  <a:gd name="T59" fmla="*/ 114 h 231"/>
                  <a:gd name="T60" fmla="*/ 3 w 107"/>
                  <a:gd name="T61" fmla="*/ 117 h 231"/>
                  <a:gd name="T62" fmla="*/ 2 w 107"/>
                  <a:gd name="T63" fmla="*/ 123 h 231"/>
                  <a:gd name="T64" fmla="*/ 2 w 107"/>
                  <a:gd name="T65" fmla="*/ 123 h 231"/>
                  <a:gd name="T66" fmla="*/ 2 w 107"/>
                  <a:gd name="T67" fmla="*/ 123 h 231"/>
                  <a:gd name="T68" fmla="*/ 2 w 107"/>
                  <a:gd name="T69" fmla="*/ 125 h 231"/>
                  <a:gd name="T70" fmla="*/ 17 w 107"/>
                  <a:gd name="T71" fmla="*/ 118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7" h="231">
                    <a:moveTo>
                      <a:pt x="17" y="118"/>
                    </a:moveTo>
                    <a:cubicBezTo>
                      <a:pt x="18" y="115"/>
                      <a:pt x="19" y="113"/>
                      <a:pt x="20" y="110"/>
                    </a:cubicBezTo>
                    <a:cubicBezTo>
                      <a:pt x="23" y="108"/>
                      <a:pt x="26" y="104"/>
                      <a:pt x="27" y="102"/>
                    </a:cubicBezTo>
                    <a:cubicBezTo>
                      <a:pt x="29" y="94"/>
                      <a:pt x="31" y="86"/>
                      <a:pt x="33" y="77"/>
                    </a:cubicBezTo>
                    <a:cubicBezTo>
                      <a:pt x="34" y="75"/>
                      <a:pt x="34" y="73"/>
                      <a:pt x="35" y="71"/>
                    </a:cubicBezTo>
                    <a:cubicBezTo>
                      <a:pt x="39" y="195"/>
                      <a:pt x="39" y="195"/>
                      <a:pt x="39" y="195"/>
                    </a:cubicBezTo>
                    <a:cubicBezTo>
                      <a:pt x="39" y="198"/>
                      <a:pt x="41" y="199"/>
                      <a:pt x="43" y="198"/>
                    </a:cubicBezTo>
                    <a:cubicBezTo>
                      <a:pt x="43" y="205"/>
                      <a:pt x="43" y="212"/>
                      <a:pt x="43" y="219"/>
                    </a:cubicBezTo>
                    <a:cubicBezTo>
                      <a:pt x="43" y="224"/>
                      <a:pt x="48" y="222"/>
                      <a:pt x="52" y="219"/>
                    </a:cubicBezTo>
                    <a:cubicBezTo>
                      <a:pt x="53" y="221"/>
                      <a:pt x="53" y="222"/>
                      <a:pt x="53" y="224"/>
                    </a:cubicBezTo>
                    <a:cubicBezTo>
                      <a:pt x="55" y="231"/>
                      <a:pt x="69" y="218"/>
                      <a:pt x="69" y="214"/>
                    </a:cubicBezTo>
                    <a:cubicBezTo>
                      <a:pt x="69" y="170"/>
                      <a:pt x="69" y="127"/>
                      <a:pt x="68" y="84"/>
                    </a:cubicBezTo>
                    <a:cubicBezTo>
                      <a:pt x="72" y="96"/>
                      <a:pt x="77" y="107"/>
                      <a:pt x="81" y="118"/>
                    </a:cubicBezTo>
                    <a:cubicBezTo>
                      <a:pt x="82" y="122"/>
                      <a:pt x="87" y="120"/>
                      <a:pt x="91" y="117"/>
                    </a:cubicBezTo>
                    <a:cubicBezTo>
                      <a:pt x="94" y="119"/>
                      <a:pt x="99" y="115"/>
                      <a:pt x="101" y="113"/>
                    </a:cubicBezTo>
                    <a:cubicBezTo>
                      <a:pt x="101" y="113"/>
                      <a:pt x="101" y="113"/>
                      <a:pt x="101" y="113"/>
                    </a:cubicBezTo>
                    <a:cubicBezTo>
                      <a:pt x="104" y="110"/>
                      <a:pt x="107" y="106"/>
                      <a:pt x="105" y="102"/>
                    </a:cubicBezTo>
                    <a:cubicBezTo>
                      <a:pt x="105" y="102"/>
                      <a:pt x="105" y="102"/>
                      <a:pt x="105" y="101"/>
                    </a:cubicBezTo>
                    <a:cubicBezTo>
                      <a:pt x="104" y="101"/>
                      <a:pt x="103" y="100"/>
                      <a:pt x="102" y="100"/>
                    </a:cubicBezTo>
                    <a:cubicBezTo>
                      <a:pt x="93" y="90"/>
                      <a:pt x="85" y="69"/>
                      <a:pt x="80" y="58"/>
                    </a:cubicBezTo>
                    <a:cubicBezTo>
                      <a:pt x="77" y="51"/>
                      <a:pt x="74" y="43"/>
                      <a:pt x="71" y="36"/>
                    </a:cubicBezTo>
                    <a:cubicBezTo>
                      <a:pt x="68" y="28"/>
                      <a:pt x="65" y="19"/>
                      <a:pt x="62" y="11"/>
                    </a:cubicBezTo>
                    <a:cubicBezTo>
                      <a:pt x="61" y="8"/>
                      <a:pt x="59" y="8"/>
                      <a:pt x="56" y="9"/>
                    </a:cubicBezTo>
                    <a:cubicBezTo>
                      <a:pt x="56" y="8"/>
                      <a:pt x="55" y="7"/>
                      <a:pt x="55" y="6"/>
                    </a:cubicBezTo>
                    <a:cubicBezTo>
                      <a:pt x="52" y="0"/>
                      <a:pt x="42" y="9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36" y="15"/>
                      <a:pt x="30" y="19"/>
                      <a:pt x="29" y="23"/>
                    </a:cubicBezTo>
                    <a:cubicBezTo>
                      <a:pt x="27" y="29"/>
                      <a:pt x="25" y="36"/>
                      <a:pt x="23" y="43"/>
                    </a:cubicBezTo>
                    <a:cubicBezTo>
                      <a:pt x="16" y="66"/>
                      <a:pt x="10" y="89"/>
                      <a:pt x="4" y="113"/>
                    </a:cubicBezTo>
                    <a:cubicBezTo>
                      <a:pt x="4" y="113"/>
                      <a:pt x="4" y="113"/>
                      <a:pt x="4" y="114"/>
                    </a:cubicBezTo>
                    <a:cubicBezTo>
                      <a:pt x="4" y="115"/>
                      <a:pt x="3" y="116"/>
                      <a:pt x="3" y="117"/>
                    </a:cubicBezTo>
                    <a:cubicBezTo>
                      <a:pt x="3" y="119"/>
                      <a:pt x="3" y="121"/>
                      <a:pt x="2" y="123"/>
                    </a:cubicBezTo>
                    <a:cubicBezTo>
                      <a:pt x="2" y="123"/>
                      <a:pt x="2" y="123"/>
                      <a:pt x="2" y="123"/>
                    </a:cubicBezTo>
                    <a:cubicBezTo>
                      <a:pt x="2" y="123"/>
                      <a:pt x="2" y="123"/>
                      <a:pt x="2" y="123"/>
                    </a:cubicBezTo>
                    <a:cubicBezTo>
                      <a:pt x="2" y="124"/>
                      <a:pt x="2" y="124"/>
                      <a:pt x="2" y="125"/>
                    </a:cubicBezTo>
                    <a:cubicBezTo>
                      <a:pt x="0" y="134"/>
                      <a:pt x="16" y="122"/>
                      <a:pt x="17" y="118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8" name="Freeform 9">
                <a:extLst>
                  <a:ext uri="{FF2B5EF4-FFF2-40B4-BE49-F238E27FC236}">
                    <a16:creationId xmlns:a16="http://schemas.microsoft.com/office/drawing/2014/main" id="{B13584D4-FAD2-4C68-B66B-C1C74633C5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0260" y="2719308"/>
                <a:ext cx="467420" cy="872138"/>
              </a:xfrm>
              <a:custGeom>
                <a:avLst/>
                <a:gdLst>
                  <a:gd name="T0" fmla="*/ 19 w 145"/>
                  <a:gd name="T1" fmla="*/ 153 h 273"/>
                  <a:gd name="T2" fmla="*/ 20 w 145"/>
                  <a:gd name="T3" fmla="*/ 150 h 273"/>
                  <a:gd name="T4" fmla="*/ 26 w 145"/>
                  <a:gd name="T5" fmla="*/ 144 h 273"/>
                  <a:gd name="T6" fmla="*/ 26 w 145"/>
                  <a:gd name="T7" fmla="*/ 144 h 273"/>
                  <a:gd name="T8" fmla="*/ 39 w 145"/>
                  <a:gd name="T9" fmla="*/ 134 h 273"/>
                  <a:gd name="T10" fmla="*/ 41 w 145"/>
                  <a:gd name="T11" fmla="*/ 128 h 273"/>
                  <a:gd name="T12" fmla="*/ 46 w 145"/>
                  <a:gd name="T13" fmla="*/ 124 h 273"/>
                  <a:gd name="T14" fmla="*/ 46 w 145"/>
                  <a:gd name="T15" fmla="*/ 235 h 273"/>
                  <a:gd name="T16" fmla="*/ 52 w 145"/>
                  <a:gd name="T17" fmla="*/ 237 h 273"/>
                  <a:gd name="T18" fmla="*/ 52 w 145"/>
                  <a:gd name="T19" fmla="*/ 243 h 273"/>
                  <a:gd name="T20" fmla="*/ 60 w 145"/>
                  <a:gd name="T21" fmla="*/ 244 h 273"/>
                  <a:gd name="T22" fmla="*/ 61 w 145"/>
                  <a:gd name="T23" fmla="*/ 251 h 273"/>
                  <a:gd name="T24" fmla="*/ 76 w 145"/>
                  <a:gd name="T25" fmla="*/ 244 h 273"/>
                  <a:gd name="T26" fmla="*/ 81 w 145"/>
                  <a:gd name="T27" fmla="*/ 241 h 273"/>
                  <a:gd name="T28" fmla="*/ 78 w 145"/>
                  <a:gd name="T29" fmla="*/ 265 h 273"/>
                  <a:gd name="T30" fmla="*/ 94 w 145"/>
                  <a:gd name="T31" fmla="*/ 256 h 273"/>
                  <a:gd name="T32" fmla="*/ 96 w 145"/>
                  <a:gd name="T33" fmla="*/ 241 h 273"/>
                  <a:gd name="T34" fmla="*/ 97 w 145"/>
                  <a:gd name="T35" fmla="*/ 238 h 273"/>
                  <a:gd name="T36" fmla="*/ 97 w 145"/>
                  <a:gd name="T37" fmla="*/ 221 h 273"/>
                  <a:gd name="T38" fmla="*/ 96 w 145"/>
                  <a:gd name="T39" fmla="*/ 125 h 273"/>
                  <a:gd name="T40" fmla="*/ 106 w 145"/>
                  <a:gd name="T41" fmla="*/ 146 h 273"/>
                  <a:gd name="T42" fmla="*/ 109 w 145"/>
                  <a:gd name="T43" fmla="*/ 148 h 273"/>
                  <a:gd name="T44" fmla="*/ 122 w 145"/>
                  <a:gd name="T45" fmla="*/ 139 h 273"/>
                  <a:gd name="T46" fmla="*/ 126 w 145"/>
                  <a:gd name="T47" fmla="*/ 143 h 273"/>
                  <a:gd name="T48" fmla="*/ 140 w 145"/>
                  <a:gd name="T49" fmla="*/ 129 h 273"/>
                  <a:gd name="T50" fmla="*/ 99 w 145"/>
                  <a:gd name="T51" fmla="*/ 71 h 273"/>
                  <a:gd name="T52" fmla="*/ 71 w 145"/>
                  <a:gd name="T53" fmla="*/ 7 h 273"/>
                  <a:gd name="T54" fmla="*/ 55 w 145"/>
                  <a:gd name="T55" fmla="*/ 18 h 273"/>
                  <a:gd name="T56" fmla="*/ 54 w 145"/>
                  <a:gd name="T57" fmla="*/ 20 h 273"/>
                  <a:gd name="T58" fmla="*/ 54 w 145"/>
                  <a:gd name="T59" fmla="*/ 21 h 273"/>
                  <a:gd name="T60" fmla="*/ 45 w 145"/>
                  <a:gd name="T61" fmla="*/ 30 h 273"/>
                  <a:gd name="T62" fmla="*/ 4 w 145"/>
                  <a:gd name="T63" fmla="*/ 158 h 273"/>
                  <a:gd name="T64" fmla="*/ 19 w 145"/>
                  <a:gd name="T65" fmla="*/ 153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5" h="273">
                    <a:moveTo>
                      <a:pt x="19" y="153"/>
                    </a:moveTo>
                    <a:cubicBezTo>
                      <a:pt x="19" y="152"/>
                      <a:pt x="20" y="151"/>
                      <a:pt x="20" y="150"/>
                    </a:cubicBezTo>
                    <a:cubicBezTo>
                      <a:pt x="23" y="148"/>
                      <a:pt x="25" y="146"/>
                      <a:pt x="26" y="144"/>
                    </a:cubicBezTo>
                    <a:cubicBezTo>
                      <a:pt x="26" y="144"/>
                      <a:pt x="26" y="144"/>
                      <a:pt x="26" y="144"/>
                    </a:cubicBezTo>
                    <a:cubicBezTo>
                      <a:pt x="30" y="143"/>
                      <a:pt x="38" y="137"/>
                      <a:pt x="39" y="134"/>
                    </a:cubicBezTo>
                    <a:cubicBezTo>
                      <a:pt x="39" y="132"/>
                      <a:pt x="40" y="130"/>
                      <a:pt x="41" y="128"/>
                    </a:cubicBezTo>
                    <a:cubicBezTo>
                      <a:pt x="43" y="127"/>
                      <a:pt x="45" y="126"/>
                      <a:pt x="46" y="124"/>
                    </a:cubicBezTo>
                    <a:cubicBezTo>
                      <a:pt x="44" y="161"/>
                      <a:pt x="44" y="198"/>
                      <a:pt x="46" y="235"/>
                    </a:cubicBezTo>
                    <a:cubicBezTo>
                      <a:pt x="46" y="239"/>
                      <a:pt x="49" y="239"/>
                      <a:pt x="52" y="237"/>
                    </a:cubicBezTo>
                    <a:cubicBezTo>
                      <a:pt x="52" y="239"/>
                      <a:pt x="52" y="241"/>
                      <a:pt x="52" y="243"/>
                    </a:cubicBezTo>
                    <a:cubicBezTo>
                      <a:pt x="52" y="248"/>
                      <a:pt x="56" y="247"/>
                      <a:pt x="60" y="244"/>
                    </a:cubicBezTo>
                    <a:cubicBezTo>
                      <a:pt x="61" y="246"/>
                      <a:pt x="61" y="249"/>
                      <a:pt x="61" y="251"/>
                    </a:cubicBezTo>
                    <a:cubicBezTo>
                      <a:pt x="61" y="259"/>
                      <a:pt x="74" y="250"/>
                      <a:pt x="76" y="244"/>
                    </a:cubicBezTo>
                    <a:cubicBezTo>
                      <a:pt x="77" y="243"/>
                      <a:pt x="79" y="243"/>
                      <a:pt x="81" y="241"/>
                    </a:cubicBezTo>
                    <a:cubicBezTo>
                      <a:pt x="80" y="249"/>
                      <a:pt x="79" y="257"/>
                      <a:pt x="78" y="265"/>
                    </a:cubicBezTo>
                    <a:cubicBezTo>
                      <a:pt x="77" y="273"/>
                      <a:pt x="93" y="262"/>
                      <a:pt x="94" y="256"/>
                    </a:cubicBezTo>
                    <a:cubicBezTo>
                      <a:pt x="94" y="251"/>
                      <a:pt x="95" y="246"/>
                      <a:pt x="96" y="241"/>
                    </a:cubicBezTo>
                    <a:cubicBezTo>
                      <a:pt x="96" y="240"/>
                      <a:pt x="97" y="239"/>
                      <a:pt x="97" y="238"/>
                    </a:cubicBezTo>
                    <a:cubicBezTo>
                      <a:pt x="97" y="232"/>
                      <a:pt x="97" y="227"/>
                      <a:pt x="97" y="221"/>
                    </a:cubicBezTo>
                    <a:cubicBezTo>
                      <a:pt x="100" y="189"/>
                      <a:pt x="99" y="157"/>
                      <a:pt x="96" y="125"/>
                    </a:cubicBezTo>
                    <a:cubicBezTo>
                      <a:pt x="99" y="132"/>
                      <a:pt x="103" y="139"/>
                      <a:pt x="106" y="146"/>
                    </a:cubicBezTo>
                    <a:cubicBezTo>
                      <a:pt x="107" y="148"/>
                      <a:pt x="107" y="148"/>
                      <a:pt x="109" y="148"/>
                    </a:cubicBezTo>
                    <a:cubicBezTo>
                      <a:pt x="112" y="151"/>
                      <a:pt x="120" y="144"/>
                      <a:pt x="122" y="139"/>
                    </a:cubicBezTo>
                    <a:cubicBezTo>
                      <a:pt x="124" y="140"/>
                      <a:pt x="125" y="141"/>
                      <a:pt x="126" y="143"/>
                    </a:cubicBezTo>
                    <a:cubicBezTo>
                      <a:pt x="130" y="148"/>
                      <a:pt x="145" y="134"/>
                      <a:pt x="140" y="129"/>
                    </a:cubicBezTo>
                    <a:cubicBezTo>
                      <a:pt x="124" y="111"/>
                      <a:pt x="110" y="91"/>
                      <a:pt x="99" y="71"/>
                    </a:cubicBezTo>
                    <a:cubicBezTo>
                      <a:pt x="90" y="49"/>
                      <a:pt x="80" y="28"/>
                      <a:pt x="71" y="7"/>
                    </a:cubicBezTo>
                    <a:cubicBezTo>
                      <a:pt x="68" y="0"/>
                      <a:pt x="54" y="11"/>
                      <a:pt x="55" y="18"/>
                    </a:cubicBezTo>
                    <a:cubicBezTo>
                      <a:pt x="55" y="18"/>
                      <a:pt x="54" y="19"/>
                      <a:pt x="54" y="20"/>
                    </a:cubicBezTo>
                    <a:cubicBezTo>
                      <a:pt x="54" y="20"/>
                      <a:pt x="54" y="21"/>
                      <a:pt x="54" y="21"/>
                    </a:cubicBezTo>
                    <a:cubicBezTo>
                      <a:pt x="50" y="24"/>
                      <a:pt x="46" y="27"/>
                      <a:pt x="45" y="30"/>
                    </a:cubicBezTo>
                    <a:cubicBezTo>
                      <a:pt x="32" y="73"/>
                      <a:pt x="18" y="116"/>
                      <a:pt x="4" y="158"/>
                    </a:cubicBezTo>
                    <a:cubicBezTo>
                      <a:pt x="0" y="170"/>
                      <a:pt x="17" y="159"/>
                      <a:pt x="19" y="15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1" name="Freeform 13">
                <a:extLst>
                  <a:ext uri="{FF2B5EF4-FFF2-40B4-BE49-F238E27FC236}">
                    <a16:creationId xmlns:a16="http://schemas.microsoft.com/office/drawing/2014/main" id="{C70538AC-276F-486E-9FD1-BC6139A15E08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4770787" y="2661862"/>
                <a:ext cx="393317" cy="989943"/>
              </a:xfrm>
              <a:custGeom>
                <a:avLst/>
                <a:gdLst>
                  <a:gd name="T0" fmla="*/ 1 w 122"/>
                  <a:gd name="T1" fmla="*/ 179 h 310"/>
                  <a:gd name="T2" fmla="*/ 1 w 122"/>
                  <a:gd name="T3" fmla="*/ 183 h 310"/>
                  <a:gd name="T4" fmla="*/ 4 w 122"/>
                  <a:gd name="T5" fmla="*/ 194 h 310"/>
                  <a:gd name="T6" fmla="*/ 13 w 122"/>
                  <a:gd name="T7" fmla="*/ 222 h 310"/>
                  <a:gd name="T8" fmla="*/ 35 w 122"/>
                  <a:gd name="T9" fmla="*/ 287 h 310"/>
                  <a:gd name="T10" fmla="*/ 35 w 122"/>
                  <a:gd name="T11" fmla="*/ 288 h 310"/>
                  <a:gd name="T12" fmla="*/ 35 w 122"/>
                  <a:gd name="T13" fmla="*/ 288 h 310"/>
                  <a:gd name="T14" fmla="*/ 37 w 122"/>
                  <a:gd name="T15" fmla="*/ 296 h 310"/>
                  <a:gd name="T16" fmla="*/ 37 w 122"/>
                  <a:gd name="T17" fmla="*/ 296 h 310"/>
                  <a:gd name="T18" fmla="*/ 40 w 122"/>
                  <a:gd name="T19" fmla="*/ 303 h 310"/>
                  <a:gd name="T20" fmla="*/ 55 w 122"/>
                  <a:gd name="T21" fmla="*/ 292 h 310"/>
                  <a:gd name="T22" fmla="*/ 53 w 122"/>
                  <a:gd name="T23" fmla="*/ 284 h 310"/>
                  <a:gd name="T24" fmla="*/ 53 w 122"/>
                  <a:gd name="T25" fmla="*/ 278 h 310"/>
                  <a:gd name="T26" fmla="*/ 55 w 122"/>
                  <a:gd name="T27" fmla="*/ 276 h 310"/>
                  <a:gd name="T28" fmla="*/ 72 w 122"/>
                  <a:gd name="T29" fmla="*/ 243 h 310"/>
                  <a:gd name="T30" fmla="*/ 116 w 122"/>
                  <a:gd name="T31" fmla="*/ 161 h 310"/>
                  <a:gd name="T32" fmla="*/ 105 w 122"/>
                  <a:gd name="T33" fmla="*/ 160 h 310"/>
                  <a:gd name="T34" fmla="*/ 101 w 122"/>
                  <a:gd name="T35" fmla="*/ 164 h 310"/>
                  <a:gd name="T36" fmla="*/ 87 w 122"/>
                  <a:gd name="T37" fmla="*/ 174 h 310"/>
                  <a:gd name="T38" fmla="*/ 63 w 122"/>
                  <a:gd name="T39" fmla="*/ 235 h 310"/>
                  <a:gd name="T40" fmla="*/ 60 w 122"/>
                  <a:gd name="T41" fmla="*/ 236 h 310"/>
                  <a:gd name="T42" fmla="*/ 60 w 122"/>
                  <a:gd name="T43" fmla="*/ 234 h 310"/>
                  <a:gd name="T44" fmla="*/ 63 w 122"/>
                  <a:gd name="T45" fmla="*/ 228 h 310"/>
                  <a:gd name="T46" fmla="*/ 61 w 122"/>
                  <a:gd name="T47" fmla="*/ 49 h 310"/>
                  <a:gd name="T48" fmla="*/ 58 w 122"/>
                  <a:gd name="T49" fmla="*/ 45 h 310"/>
                  <a:gd name="T50" fmla="*/ 56 w 122"/>
                  <a:gd name="T51" fmla="*/ 9 h 310"/>
                  <a:gd name="T52" fmla="*/ 40 w 122"/>
                  <a:gd name="T53" fmla="*/ 18 h 310"/>
                  <a:gd name="T54" fmla="*/ 42 w 122"/>
                  <a:gd name="T55" fmla="*/ 40 h 310"/>
                  <a:gd name="T56" fmla="*/ 39 w 122"/>
                  <a:gd name="T57" fmla="*/ 45 h 310"/>
                  <a:gd name="T58" fmla="*/ 37 w 122"/>
                  <a:gd name="T59" fmla="*/ 136 h 310"/>
                  <a:gd name="T60" fmla="*/ 33 w 122"/>
                  <a:gd name="T61" fmla="*/ 206 h 310"/>
                  <a:gd name="T62" fmla="*/ 31 w 122"/>
                  <a:gd name="T63" fmla="*/ 200 h 310"/>
                  <a:gd name="T64" fmla="*/ 14 w 122"/>
                  <a:gd name="T65" fmla="*/ 164 h 310"/>
                  <a:gd name="T66" fmla="*/ 1 w 122"/>
                  <a:gd name="T67" fmla="*/ 178 h 310"/>
                  <a:gd name="T68" fmla="*/ 1 w 122"/>
                  <a:gd name="T69" fmla="*/ 179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2" h="310">
                    <a:moveTo>
                      <a:pt x="1" y="179"/>
                    </a:moveTo>
                    <a:cubicBezTo>
                      <a:pt x="0" y="180"/>
                      <a:pt x="0" y="182"/>
                      <a:pt x="1" y="183"/>
                    </a:cubicBezTo>
                    <a:cubicBezTo>
                      <a:pt x="2" y="186"/>
                      <a:pt x="3" y="190"/>
                      <a:pt x="4" y="194"/>
                    </a:cubicBezTo>
                    <a:cubicBezTo>
                      <a:pt x="6" y="203"/>
                      <a:pt x="10" y="213"/>
                      <a:pt x="13" y="222"/>
                    </a:cubicBezTo>
                    <a:cubicBezTo>
                      <a:pt x="35" y="287"/>
                      <a:pt x="35" y="287"/>
                      <a:pt x="35" y="287"/>
                    </a:cubicBezTo>
                    <a:cubicBezTo>
                      <a:pt x="35" y="288"/>
                      <a:pt x="35" y="288"/>
                      <a:pt x="35" y="288"/>
                    </a:cubicBezTo>
                    <a:cubicBezTo>
                      <a:pt x="35" y="288"/>
                      <a:pt x="35" y="288"/>
                      <a:pt x="35" y="288"/>
                    </a:cubicBezTo>
                    <a:cubicBezTo>
                      <a:pt x="36" y="291"/>
                      <a:pt x="37" y="293"/>
                      <a:pt x="37" y="296"/>
                    </a:cubicBezTo>
                    <a:cubicBezTo>
                      <a:pt x="37" y="296"/>
                      <a:pt x="37" y="296"/>
                      <a:pt x="37" y="296"/>
                    </a:cubicBezTo>
                    <a:cubicBezTo>
                      <a:pt x="38" y="298"/>
                      <a:pt x="39" y="301"/>
                      <a:pt x="40" y="303"/>
                    </a:cubicBezTo>
                    <a:cubicBezTo>
                      <a:pt x="41" y="310"/>
                      <a:pt x="57" y="298"/>
                      <a:pt x="55" y="292"/>
                    </a:cubicBezTo>
                    <a:cubicBezTo>
                      <a:pt x="54" y="289"/>
                      <a:pt x="54" y="287"/>
                      <a:pt x="53" y="284"/>
                    </a:cubicBezTo>
                    <a:cubicBezTo>
                      <a:pt x="53" y="282"/>
                      <a:pt x="53" y="280"/>
                      <a:pt x="53" y="278"/>
                    </a:cubicBezTo>
                    <a:cubicBezTo>
                      <a:pt x="54" y="277"/>
                      <a:pt x="54" y="276"/>
                      <a:pt x="55" y="276"/>
                    </a:cubicBezTo>
                    <a:cubicBezTo>
                      <a:pt x="61" y="265"/>
                      <a:pt x="67" y="254"/>
                      <a:pt x="72" y="243"/>
                    </a:cubicBezTo>
                    <a:cubicBezTo>
                      <a:pt x="88" y="216"/>
                      <a:pt x="102" y="189"/>
                      <a:pt x="116" y="161"/>
                    </a:cubicBezTo>
                    <a:cubicBezTo>
                      <a:pt x="122" y="150"/>
                      <a:pt x="109" y="155"/>
                      <a:pt x="105" y="160"/>
                    </a:cubicBezTo>
                    <a:cubicBezTo>
                      <a:pt x="103" y="161"/>
                      <a:pt x="102" y="163"/>
                      <a:pt x="101" y="164"/>
                    </a:cubicBezTo>
                    <a:cubicBezTo>
                      <a:pt x="98" y="162"/>
                      <a:pt x="88" y="169"/>
                      <a:pt x="87" y="174"/>
                    </a:cubicBezTo>
                    <a:cubicBezTo>
                      <a:pt x="81" y="195"/>
                      <a:pt x="72" y="215"/>
                      <a:pt x="63" y="235"/>
                    </a:cubicBezTo>
                    <a:cubicBezTo>
                      <a:pt x="62" y="235"/>
                      <a:pt x="61" y="236"/>
                      <a:pt x="60" y="236"/>
                    </a:cubicBezTo>
                    <a:cubicBezTo>
                      <a:pt x="60" y="235"/>
                      <a:pt x="60" y="234"/>
                      <a:pt x="60" y="234"/>
                    </a:cubicBezTo>
                    <a:cubicBezTo>
                      <a:pt x="62" y="232"/>
                      <a:pt x="63" y="230"/>
                      <a:pt x="63" y="228"/>
                    </a:cubicBezTo>
                    <a:cubicBezTo>
                      <a:pt x="62" y="168"/>
                      <a:pt x="62" y="109"/>
                      <a:pt x="61" y="49"/>
                    </a:cubicBezTo>
                    <a:cubicBezTo>
                      <a:pt x="61" y="46"/>
                      <a:pt x="60" y="45"/>
                      <a:pt x="58" y="45"/>
                    </a:cubicBezTo>
                    <a:cubicBezTo>
                      <a:pt x="57" y="33"/>
                      <a:pt x="57" y="21"/>
                      <a:pt x="56" y="9"/>
                    </a:cubicBezTo>
                    <a:cubicBezTo>
                      <a:pt x="56" y="0"/>
                      <a:pt x="40" y="12"/>
                      <a:pt x="40" y="18"/>
                    </a:cubicBezTo>
                    <a:cubicBezTo>
                      <a:pt x="41" y="25"/>
                      <a:pt x="41" y="33"/>
                      <a:pt x="42" y="40"/>
                    </a:cubicBezTo>
                    <a:cubicBezTo>
                      <a:pt x="40" y="42"/>
                      <a:pt x="39" y="44"/>
                      <a:pt x="39" y="45"/>
                    </a:cubicBezTo>
                    <a:cubicBezTo>
                      <a:pt x="36" y="76"/>
                      <a:pt x="36" y="106"/>
                      <a:pt x="37" y="136"/>
                    </a:cubicBezTo>
                    <a:cubicBezTo>
                      <a:pt x="35" y="159"/>
                      <a:pt x="34" y="183"/>
                      <a:pt x="33" y="206"/>
                    </a:cubicBezTo>
                    <a:cubicBezTo>
                      <a:pt x="32" y="204"/>
                      <a:pt x="32" y="202"/>
                      <a:pt x="31" y="200"/>
                    </a:cubicBezTo>
                    <a:cubicBezTo>
                      <a:pt x="28" y="187"/>
                      <a:pt x="24" y="167"/>
                      <a:pt x="14" y="164"/>
                    </a:cubicBezTo>
                    <a:cubicBezTo>
                      <a:pt x="8" y="162"/>
                      <a:pt x="0" y="172"/>
                      <a:pt x="1" y="178"/>
                    </a:cubicBezTo>
                    <a:cubicBezTo>
                      <a:pt x="1" y="178"/>
                      <a:pt x="1" y="178"/>
                      <a:pt x="1" y="179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4" name="Freeform 17">
                <a:extLst>
                  <a:ext uri="{FF2B5EF4-FFF2-40B4-BE49-F238E27FC236}">
                    <a16:creationId xmlns:a16="http://schemas.microsoft.com/office/drawing/2014/main" id="{3A9591BA-505C-42D6-90E8-197482D285C1}"/>
                  </a:ext>
                </a:extLst>
              </p:cNvPr>
              <p:cNvSpPr>
                <a:spLocks/>
              </p:cNvSpPr>
              <p:nvPr/>
            </p:nvSpPr>
            <p:spPr bwMode="auto">
              <a:xfrm rot="1408064">
                <a:off x="3147128" y="2794361"/>
                <a:ext cx="391418" cy="722031"/>
              </a:xfrm>
              <a:custGeom>
                <a:avLst/>
                <a:gdLst>
                  <a:gd name="T0" fmla="*/ 5 w 121"/>
                  <a:gd name="T1" fmla="*/ 18 h 225"/>
                  <a:gd name="T2" fmla="*/ 11 w 121"/>
                  <a:gd name="T3" fmla="*/ 25 h 225"/>
                  <a:gd name="T4" fmla="*/ 6 w 121"/>
                  <a:gd name="T5" fmla="*/ 33 h 225"/>
                  <a:gd name="T6" fmla="*/ 6 w 121"/>
                  <a:gd name="T7" fmla="*/ 38 h 225"/>
                  <a:gd name="T8" fmla="*/ 6 w 121"/>
                  <a:gd name="T9" fmla="*/ 43 h 225"/>
                  <a:gd name="T10" fmla="*/ 6 w 121"/>
                  <a:gd name="T11" fmla="*/ 44 h 225"/>
                  <a:gd name="T12" fmla="*/ 7 w 121"/>
                  <a:gd name="T13" fmla="*/ 46 h 225"/>
                  <a:gd name="T14" fmla="*/ 11 w 121"/>
                  <a:gd name="T15" fmla="*/ 127 h 225"/>
                  <a:gd name="T16" fmla="*/ 17 w 121"/>
                  <a:gd name="T17" fmla="*/ 128 h 225"/>
                  <a:gd name="T18" fmla="*/ 25 w 121"/>
                  <a:gd name="T19" fmla="*/ 126 h 225"/>
                  <a:gd name="T20" fmla="*/ 40 w 121"/>
                  <a:gd name="T21" fmla="*/ 115 h 225"/>
                  <a:gd name="T22" fmla="*/ 37 w 121"/>
                  <a:gd name="T23" fmla="*/ 86 h 225"/>
                  <a:gd name="T24" fmla="*/ 65 w 121"/>
                  <a:gd name="T25" fmla="*/ 148 h 225"/>
                  <a:gd name="T26" fmla="*/ 80 w 121"/>
                  <a:gd name="T27" fmla="*/ 182 h 225"/>
                  <a:gd name="T28" fmla="*/ 97 w 121"/>
                  <a:gd name="T29" fmla="*/ 215 h 225"/>
                  <a:gd name="T30" fmla="*/ 96 w 121"/>
                  <a:gd name="T31" fmla="*/ 218 h 225"/>
                  <a:gd name="T32" fmla="*/ 96 w 121"/>
                  <a:gd name="T33" fmla="*/ 219 h 225"/>
                  <a:gd name="T34" fmla="*/ 97 w 121"/>
                  <a:gd name="T35" fmla="*/ 222 h 225"/>
                  <a:gd name="T36" fmla="*/ 98 w 121"/>
                  <a:gd name="T37" fmla="*/ 222 h 225"/>
                  <a:gd name="T38" fmla="*/ 112 w 121"/>
                  <a:gd name="T39" fmla="*/ 215 h 225"/>
                  <a:gd name="T40" fmla="*/ 113 w 121"/>
                  <a:gd name="T41" fmla="*/ 208 h 225"/>
                  <a:gd name="T42" fmla="*/ 120 w 121"/>
                  <a:gd name="T43" fmla="*/ 196 h 225"/>
                  <a:gd name="T44" fmla="*/ 114 w 121"/>
                  <a:gd name="T45" fmla="*/ 184 h 225"/>
                  <a:gd name="T46" fmla="*/ 116 w 121"/>
                  <a:gd name="T47" fmla="*/ 175 h 225"/>
                  <a:gd name="T48" fmla="*/ 89 w 121"/>
                  <a:gd name="T49" fmla="*/ 130 h 225"/>
                  <a:gd name="T50" fmla="*/ 63 w 121"/>
                  <a:gd name="T51" fmla="*/ 72 h 225"/>
                  <a:gd name="T52" fmla="*/ 95 w 121"/>
                  <a:gd name="T53" fmla="*/ 97 h 225"/>
                  <a:gd name="T54" fmla="*/ 110 w 121"/>
                  <a:gd name="T55" fmla="*/ 83 h 225"/>
                  <a:gd name="T56" fmla="*/ 109 w 121"/>
                  <a:gd name="T57" fmla="*/ 81 h 225"/>
                  <a:gd name="T58" fmla="*/ 20 w 121"/>
                  <a:gd name="T59" fmla="*/ 5 h 225"/>
                  <a:gd name="T60" fmla="*/ 19 w 121"/>
                  <a:gd name="T61" fmla="*/ 4 h 225"/>
                  <a:gd name="T62" fmla="*/ 5 w 121"/>
                  <a:gd name="T63" fmla="*/ 18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1" h="225">
                    <a:moveTo>
                      <a:pt x="5" y="18"/>
                    </a:moveTo>
                    <a:cubicBezTo>
                      <a:pt x="7" y="21"/>
                      <a:pt x="9" y="23"/>
                      <a:pt x="11" y="25"/>
                    </a:cubicBezTo>
                    <a:cubicBezTo>
                      <a:pt x="8" y="27"/>
                      <a:pt x="6" y="31"/>
                      <a:pt x="6" y="33"/>
                    </a:cubicBezTo>
                    <a:cubicBezTo>
                      <a:pt x="6" y="35"/>
                      <a:pt x="6" y="36"/>
                      <a:pt x="6" y="38"/>
                    </a:cubicBezTo>
                    <a:cubicBezTo>
                      <a:pt x="6" y="40"/>
                      <a:pt x="5" y="41"/>
                      <a:pt x="6" y="43"/>
                    </a:cubicBezTo>
                    <a:cubicBezTo>
                      <a:pt x="6" y="43"/>
                      <a:pt x="6" y="44"/>
                      <a:pt x="6" y="44"/>
                    </a:cubicBezTo>
                    <a:cubicBezTo>
                      <a:pt x="6" y="45"/>
                      <a:pt x="7" y="46"/>
                      <a:pt x="7" y="46"/>
                    </a:cubicBezTo>
                    <a:cubicBezTo>
                      <a:pt x="5" y="73"/>
                      <a:pt x="6" y="100"/>
                      <a:pt x="11" y="127"/>
                    </a:cubicBezTo>
                    <a:cubicBezTo>
                      <a:pt x="12" y="130"/>
                      <a:pt x="14" y="130"/>
                      <a:pt x="17" y="128"/>
                    </a:cubicBezTo>
                    <a:cubicBezTo>
                      <a:pt x="19" y="130"/>
                      <a:pt x="22" y="128"/>
                      <a:pt x="25" y="126"/>
                    </a:cubicBezTo>
                    <a:cubicBezTo>
                      <a:pt x="28" y="132"/>
                      <a:pt x="40" y="120"/>
                      <a:pt x="40" y="115"/>
                    </a:cubicBezTo>
                    <a:cubicBezTo>
                      <a:pt x="39" y="105"/>
                      <a:pt x="38" y="96"/>
                      <a:pt x="37" y="86"/>
                    </a:cubicBezTo>
                    <a:cubicBezTo>
                      <a:pt x="46" y="106"/>
                      <a:pt x="55" y="127"/>
                      <a:pt x="65" y="148"/>
                    </a:cubicBezTo>
                    <a:cubicBezTo>
                      <a:pt x="70" y="159"/>
                      <a:pt x="75" y="171"/>
                      <a:pt x="80" y="182"/>
                    </a:cubicBezTo>
                    <a:cubicBezTo>
                      <a:pt x="81" y="184"/>
                      <a:pt x="94" y="210"/>
                      <a:pt x="97" y="215"/>
                    </a:cubicBezTo>
                    <a:cubicBezTo>
                      <a:pt x="97" y="216"/>
                      <a:pt x="96" y="217"/>
                      <a:pt x="96" y="218"/>
                    </a:cubicBezTo>
                    <a:cubicBezTo>
                      <a:pt x="96" y="219"/>
                      <a:pt x="96" y="219"/>
                      <a:pt x="96" y="219"/>
                    </a:cubicBezTo>
                    <a:cubicBezTo>
                      <a:pt x="96" y="220"/>
                      <a:pt x="96" y="221"/>
                      <a:pt x="97" y="222"/>
                    </a:cubicBezTo>
                    <a:cubicBezTo>
                      <a:pt x="97" y="222"/>
                      <a:pt x="98" y="222"/>
                      <a:pt x="98" y="222"/>
                    </a:cubicBezTo>
                    <a:cubicBezTo>
                      <a:pt x="103" y="225"/>
                      <a:pt x="109" y="219"/>
                      <a:pt x="112" y="215"/>
                    </a:cubicBezTo>
                    <a:cubicBezTo>
                      <a:pt x="113" y="213"/>
                      <a:pt x="113" y="210"/>
                      <a:pt x="113" y="208"/>
                    </a:cubicBezTo>
                    <a:cubicBezTo>
                      <a:pt x="117" y="205"/>
                      <a:pt x="121" y="199"/>
                      <a:pt x="120" y="196"/>
                    </a:cubicBezTo>
                    <a:cubicBezTo>
                      <a:pt x="118" y="192"/>
                      <a:pt x="116" y="188"/>
                      <a:pt x="114" y="184"/>
                    </a:cubicBezTo>
                    <a:cubicBezTo>
                      <a:pt x="116" y="181"/>
                      <a:pt x="117" y="178"/>
                      <a:pt x="116" y="175"/>
                    </a:cubicBezTo>
                    <a:cubicBezTo>
                      <a:pt x="106" y="161"/>
                      <a:pt x="98" y="145"/>
                      <a:pt x="89" y="130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73" y="81"/>
                      <a:pt x="84" y="89"/>
                      <a:pt x="95" y="97"/>
                    </a:cubicBezTo>
                    <a:cubicBezTo>
                      <a:pt x="101" y="101"/>
                      <a:pt x="114" y="88"/>
                      <a:pt x="110" y="83"/>
                    </a:cubicBezTo>
                    <a:cubicBezTo>
                      <a:pt x="109" y="82"/>
                      <a:pt x="109" y="82"/>
                      <a:pt x="109" y="81"/>
                    </a:cubicBezTo>
                    <a:cubicBezTo>
                      <a:pt x="80" y="55"/>
                      <a:pt x="50" y="29"/>
                      <a:pt x="20" y="5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4" y="0"/>
                      <a:pt x="0" y="13"/>
                      <a:pt x="5" y="18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7" name="Freeform 21">
                <a:extLst>
                  <a:ext uri="{FF2B5EF4-FFF2-40B4-BE49-F238E27FC236}">
                    <a16:creationId xmlns:a16="http://schemas.microsoft.com/office/drawing/2014/main" id="{9EBCC3E9-A647-44E8-ABD3-26AB715C7D30}"/>
                  </a:ext>
                </a:extLst>
              </p:cNvPr>
              <p:cNvSpPr>
                <a:spLocks/>
              </p:cNvSpPr>
              <p:nvPr/>
            </p:nvSpPr>
            <p:spPr bwMode="auto">
              <a:xfrm rot="19038641">
                <a:off x="3883905" y="2729757"/>
                <a:ext cx="541524" cy="851236"/>
              </a:xfrm>
              <a:custGeom>
                <a:avLst/>
                <a:gdLst>
                  <a:gd name="T0" fmla="*/ 9 w 168"/>
                  <a:gd name="T1" fmla="*/ 262 h 266"/>
                  <a:gd name="T2" fmla="*/ 16 w 168"/>
                  <a:gd name="T3" fmla="*/ 262 h 266"/>
                  <a:gd name="T4" fmla="*/ 17 w 168"/>
                  <a:gd name="T5" fmla="*/ 262 h 266"/>
                  <a:gd name="T6" fmla="*/ 104 w 168"/>
                  <a:gd name="T7" fmla="*/ 230 h 266"/>
                  <a:gd name="T8" fmla="*/ 149 w 168"/>
                  <a:gd name="T9" fmla="*/ 172 h 266"/>
                  <a:gd name="T10" fmla="*/ 155 w 168"/>
                  <a:gd name="T11" fmla="*/ 119 h 266"/>
                  <a:gd name="T12" fmla="*/ 153 w 168"/>
                  <a:gd name="T13" fmla="*/ 74 h 266"/>
                  <a:gd name="T14" fmla="*/ 131 w 168"/>
                  <a:gd name="T15" fmla="*/ 38 h 266"/>
                  <a:gd name="T16" fmla="*/ 149 w 168"/>
                  <a:gd name="T17" fmla="*/ 42 h 266"/>
                  <a:gd name="T18" fmla="*/ 161 w 168"/>
                  <a:gd name="T19" fmla="*/ 27 h 266"/>
                  <a:gd name="T20" fmla="*/ 119 w 168"/>
                  <a:gd name="T21" fmla="*/ 16 h 266"/>
                  <a:gd name="T22" fmla="*/ 63 w 168"/>
                  <a:gd name="T23" fmla="*/ 1 h 266"/>
                  <a:gd name="T24" fmla="*/ 50 w 168"/>
                  <a:gd name="T25" fmla="*/ 16 h 266"/>
                  <a:gd name="T26" fmla="*/ 95 w 168"/>
                  <a:gd name="T27" fmla="*/ 102 h 266"/>
                  <a:gd name="T28" fmla="*/ 110 w 168"/>
                  <a:gd name="T29" fmla="*/ 90 h 266"/>
                  <a:gd name="T30" fmla="*/ 106 w 168"/>
                  <a:gd name="T31" fmla="*/ 78 h 266"/>
                  <a:gd name="T32" fmla="*/ 109 w 168"/>
                  <a:gd name="T33" fmla="*/ 70 h 266"/>
                  <a:gd name="T34" fmla="*/ 105 w 168"/>
                  <a:gd name="T35" fmla="*/ 63 h 266"/>
                  <a:gd name="T36" fmla="*/ 102 w 168"/>
                  <a:gd name="T37" fmla="*/ 57 h 266"/>
                  <a:gd name="T38" fmla="*/ 138 w 168"/>
                  <a:gd name="T39" fmla="*/ 135 h 266"/>
                  <a:gd name="T40" fmla="*/ 134 w 168"/>
                  <a:gd name="T41" fmla="*/ 153 h 266"/>
                  <a:gd name="T42" fmla="*/ 49 w 168"/>
                  <a:gd name="T43" fmla="*/ 242 h 266"/>
                  <a:gd name="T44" fmla="*/ 17 w 168"/>
                  <a:gd name="T45" fmla="*/ 246 h 266"/>
                  <a:gd name="T46" fmla="*/ 9 w 168"/>
                  <a:gd name="T47" fmla="*/ 262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8" h="266">
                    <a:moveTo>
                      <a:pt x="9" y="262"/>
                    </a:moveTo>
                    <a:cubicBezTo>
                      <a:pt x="11" y="262"/>
                      <a:pt x="14" y="262"/>
                      <a:pt x="16" y="262"/>
                    </a:cubicBezTo>
                    <a:cubicBezTo>
                      <a:pt x="17" y="262"/>
                      <a:pt x="17" y="262"/>
                      <a:pt x="17" y="262"/>
                    </a:cubicBezTo>
                    <a:cubicBezTo>
                      <a:pt x="49" y="266"/>
                      <a:pt x="80" y="252"/>
                      <a:pt x="104" y="230"/>
                    </a:cubicBezTo>
                    <a:cubicBezTo>
                      <a:pt x="124" y="215"/>
                      <a:pt x="140" y="196"/>
                      <a:pt x="149" y="172"/>
                    </a:cubicBezTo>
                    <a:cubicBezTo>
                      <a:pt x="154" y="157"/>
                      <a:pt x="157" y="138"/>
                      <a:pt x="155" y="119"/>
                    </a:cubicBezTo>
                    <a:cubicBezTo>
                      <a:pt x="157" y="104"/>
                      <a:pt x="157" y="89"/>
                      <a:pt x="153" y="74"/>
                    </a:cubicBezTo>
                    <a:cubicBezTo>
                      <a:pt x="150" y="58"/>
                      <a:pt x="142" y="47"/>
                      <a:pt x="131" y="38"/>
                    </a:cubicBezTo>
                    <a:cubicBezTo>
                      <a:pt x="137" y="39"/>
                      <a:pt x="143" y="41"/>
                      <a:pt x="149" y="42"/>
                    </a:cubicBezTo>
                    <a:cubicBezTo>
                      <a:pt x="155" y="44"/>
                      <a:pt x="168" y="30"/>
                      <a:pt x="161" y="27"/>
                    </a:cubicBezTo>
                    <a:cubicBezTo>
                      <a:pt x="147" y="21"/>
                      <a:pt x="133" y="18"/>
                      <a:pt x="119" y="16"/>
                    </a:cubicBezTo>
                    <a:cubicBezTo>
                      <a:pt x="101" y="11"/>
                      <a:pt x="82" y="6"/>
                      <a:pt x="63" y="1"/>
                    </a:cubicBezTo>
                    <a:cubicBezTo>
                      <a:pt x="58" y="0"/>
                      <a:pt x="47" y="11"/>
                      <a:pt x="50" y="16"/>
                    </a:cubicBezTo>
                    <a:cubicBezTo>
                      <a:pt x="69" y="43"/>
                      <a:pt x="83" y="72"/>
                      <a:pt x="95" y="102"/>
                    </a:cubicBezTo>
                    <a:cubicBezTo>
                      <a:pt x="98" y="109"/>
                      <a:pt x="113" y="96"/>
                      <a:pt x="110" y="90"/>
                    </a:cubicBezTo>
                    <a:cubicBezTo>
                      <a:pt x="109" y="86"/>
                      <a:pt x="107" y="82"/>
                      <a:pt x="106" y="78"/>
                    </a:cubicBezTo>
                    <a:cubicBezTo>
                      <a:pt x="108" y="76"/>
                      <a:pt x="110" y="72"/>
                      <a:pt x="109" y="70"/>
                    </a:cubicBezTo>
                    <a:cubicBezTo>
                      <a:pt x="108" y="68"/>
                      <a:pt x="106" y="65"/>
                      <a:pt x="105" y="63"/>
                    </a:cubicBezTo>
                    <a:cubicBezTo>
                      <a:pt x="104" y="61"/>
                      <a:pt x="103" y="59"/>
                      <a:pt x="102" y="57"/>
                    </a:cubicBezTo>
                    <a:cubicBezTo>
                      <a:pt x="125" y="76"/>
                      <a:pt x="138" y="105"/>
                      <a:pt x="138" y="135"/>
                    </a:cubicBezTo>
                    <a:cubicBezTo>
                      <a:pt x="137" y="141"/>
                      <a:pt x="136" y="148"/>
                      <a:pt x="134" y="153"/>
                    </a:cubicBezTo>
                    <a:cubicBezTo>
                      <a:pt x="122" y="197"/>
                      <a:pt x="90" y="231"/>
                      <a:pt x="49" y="242"/>
                    </a:cubicBezTo>
                    <a:cubicBezTo>
                      <a:pt x="39" y="244"/>
                      <a:pt x="28" y="246"/>
                      <a:pt x="17" y="246"/>
                    </a:cubicBezTo>
                    <a:cubicBezTo>
                      <a:pt x="11" y="246"/>
                      <a:pt x="0" y="262"/>
                      <a:pt x="9" y="262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0" name="Freeform 25">
                <a:extLst>
                  <a:ext uri="{FF2B5EF4-FFF2-40B4-BE49-F238E27FC236}">
                    <a16:creationId xmlns:a16="http://schemas.microsoft.com/office/drawing/2014/main" id="{07ADD44B-951C-4347-810C-E0D50AF6843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043637" y="2801012"/>
                <a:ext cx="807534" cy="708730"/>
              </a:xfrm>
              <a:custGeom>
                <a:avLst/>
                <a:gdLst>
                  <a:gd name="T0" fmla="*/ 6 w 252"/>
                  <a:gd name="T1" fmla="*/ 191 h 221"/>
                  <a:gd name="T2" fmla="*/ 22 w 252"/>
                  <a:gd name="T3" fmla="*/ 199 h 221"/>
                  <a:gd name="T4" fmla="*/ 84 w 252"/>
                  <a:gd name="T5" fmla="*/ 218 h 221"/>
                  <a:gd name="T6" fmla="*/ 167 w 252"/>
                  <a:gd name="T7" fmla="*/ 195 h 221"/>
                  <a:gd name="T8" fmla="*/ 223 w 252"/>
                  <a:gd name="T9" fmla="*/ 105 h 221"/>
                  <a:gd name="T10" fmla="*/ 231 w 252"/>
                  <a:gd name="T11" fmla="*/ 126 h 221"/>
                  <a:gd name="T12" fmla="*/ 245 w 252"/>
                  <a:gd name="T13" fmla="*/ 114 h 221"/>
                  <a:gd name="T14" fmla="*/ 245 w 252"/>
                  <a:gd name="T15" fmla="*/ 114 h 221"/>
                  <a:gd name="T16" fmla="*/ 251 w 252"/>
                  <a:gd name="T17" fmla="*/ 102 h 221"/>
                  <a:gd name="T18" fmla="*/ 235 w 252"/>
                  <a:gd name="T19" fmla="*/ 39 h 221"/>
                  <a:gd name="T20" fmla="*/ 237 w 252"/>
                  <a:gd name="T21" fmla="*/ 32 h 221"/>
                  <a:gd name="T22" fmla="*/ 232 w 252"/>
                  <a:gd name="T23" fmla="*/ 27 h 221"/>
                  <a:gd name="T24" fmla="*/ 232 w 252"/>
                  <a:gd name="T25" fmla="*/ 25 h 221"/>
                  <a:gd name="T26" fmla="*/ 229 w 252"/>
                  <a:gd name="T27" fmla="*/ 10 h 221"/>
                  <a:gd name="T28" fmla="*/ 215 w 252"/>
                  <a:gd name="T29" fmla="*/ 19 h 221"/>
                  <a:gd name="T30" fmla="*/ 210 w 252"/>
                  <a:gd name="T31" fmla="*/ 38 h 221"/>
                  <a:gd name="T32" fmla="*/ 205 w 252"/>
                  <a:gd name="T33" fmla="*/ 44 h 221"/>
                  <a:gd name="T34" fmla="*/ 179 w 252"/>
                  <a:gd name="T35" fmla="*/ 115 h 221"/>
                  <a:gd name="T36" fmla="*/ 189 w 252"/>
                  <a:gd name="T37" fmla="*/ 117 h 221"/>
                  <a:gd name="T38" fmla="*/ 194 w 252"/>
                  <a:gd name="T39" fmla="*/ 116 h 221"/>
                  <a:gd name="T40" fmla="*/ 193 w 252"/>
                  <a:gd name="T41" fmla="*/ 121 h 221"/>
                  <a:gd name="T42" fmla="*/ 146 w 252"/>
                  <a:gd name="T43" fmla="*/ 175 h 221"/>
                  <a:gd name="T44" fmla="*/ 77 w 252"/>
                  <a:gd name="T45" fmla="*/ 190 h 221"/>
                  <a:gd name="T46" fmla="*/ 32 w 252"/>
                  <a:gd name="T47" fmla="*/ 179 h 221"/>
                  <a:gd name="T48" fmla="*/ 29 w 252"/>
                  <a:gd name="T49" fmla="*/ 180 h 221"/>
                  <a:gd name="T50" fmla="*/ 19 w 252"/>
                  <a:gd name="T51" fmla="*/ 175 h 221"/>
                  <a:gd name="T52" fmla="*/ 6 w 252"/>
                  <a:gd name="T53" fmla="*/ 19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52" h="221">
                    <a:moveTo>
                      <a:pt x="6" y="191"/>
                    </a:moveTo>
                    <a:cubicBezTo>
                      <a:pt x="11" y="194"/>
                      <a:pt x="17" y="197"/>
                      <a:pt x="22" y="199"/>
                    </a:cubicBezTo>
                    <a:cubicBezTo>
                      <a:pt x="35" y="221"/>
                      <a:pt x="61" y="220"/>
                      <a:pt x="84" y="218"/>
                    </a:cubicBezTo>
                    <a:cubicBezTo>
                      <a:pt x="112" y="215"/>
                      <a:pt x="142" y="211"/>
                      <a:pt x="167" y="195"/>
                    </a:cubicBezTo>
                    <a:cubicBezTo>
                      <a:pt x="199" y="175"/>
                      <a:pt x="217" y="141"/>
                      <a:pt x="223" y="105"/>
                    </a:cubicBezTo>
                    <a:cubicBezTo>
                      <a:pt x="226" y="112"/>
                      <a:pt x="228" y="119"/>
                      <a:pt x="231" y="126"/>
                    </a:cubicBezTo>
                    <a:cubicBezTo>
                      <a:pt x="232" y="133"/>
                      <a:pt x="246" y="120"/>
                      <a:pt x="245" y="114"/>
                    </a:cubicBezTo>
                    <a:cubicBezTo>
                      <a:pt x="245" y="114"/>
                      <a:pt x="245" y="114"/>
                      <a:pt x="245" y="114"/>
                    </a:cubicBezTo>
                    <a:cubicBezTo>
                      <a:pt x="249" y="111"/>
                      <a:pt x="252" y="105"/>
                      <a:pt x="251" y="102"/>
                    </a:cubicBezTo>
                    <a:cubicBezTo>
                      <a:pt x="245" y="81"/>
                      <a:pt x="239" y="60"/>
                      <a:pt x="235" y="39"/>
                    </a:cubicBezTo>
                    <a:cubicBezTo>
                      <a:pt x="236" y="37"/>
                      <a:pt x="236" y="34"/>
                      <a:pt x="237" y="32"/>
                    </a:cubicBezTo>
                    <a:cubicBezTo>
                      <a:pt x="240" y="25"/>
                      <a:pt x="236" y="25"/>
                      <a:pt x="232" y="27"/>
                    </a:cubicBezTo>
                    <a:cubicBezTo>
                      <a:pt x="232" y="26"/>
                      <a:pt x="232" y="26"/>
                      <a:pt x="232" y="25"/>
                    </a:cubicBezTo>
                    <a:cubicBezTo>
                      <a:pt x="231" y="20"/>
                      <a:pt x="230" y="15"/>
                      <a:pt x="229" y="10"/>
                    </a:cubicBezTo>
                    <a:cubicBezTo>
                      <a:pt x="228" y="0"/>
                      <a:pt x="216" y="15"/>
                      <a:pt x="215" y="19"/>
                    </a:cubicBezTo>
                    <a:cubicBezTo>
                      <a:pt x="213" y="25"/>
                      <a:pt x="212" y="32"/>
                      <a:pt x="210" y="38"/>
                    </a:cubicBezTo>
                    <a:cubicBezTo>
                      <a:pt x="208" y="40"/>
                      <a:pt x="206" y="42"/>
                      <a:pt x="205" y="44"/>
                    </a:cubicBezTo>
                    <a:cubicBezTo>
                      <a:pt x="196" y="68"/>
                      <a:pt x="188" y="92"/>
                      <a:pt x="179" y="115"/>
                    </a:cubicBezTo>
                    <a:cubicBezTo>
                      <a:pt x="175" y="125"/>
                      <a:pt x="184" y="122"/>
                      <a:pt x="189" y="117"/>
                    </a:cubicBezTo>
                    <a:cubicBezTo>
                      <a:pt x="190" y="118"/>
                      <a:pt x="192" y="117"/>
                      <a:pt x="194" y="116"/>
                    </a:cubicBezTo>
                    <a:cubicBezTo>
                      <a:pt x="194" y="118"/>
                      <a:pt x="193" y="120"/>
                      <a:pt x="193" y="121"/>
                    </a:cubicBezTo>
                    <a:cubicBezTo>
                      <a:pt x="184" y="147"/>
                      <a:pt x="172" y="164"/>
                      <a:pt x="146" y="175"/>
                    </a:cubicBezTo>
                    <a:cubicBezTo>
                      <a:pt x="125" y="183"/>
                      <a:pt x="101" y="190"/>
                      <a:pt x="77" y="190"/>
                    </a:cubicBezTo>
                    <a:cubicBezTo>
                      <a:pt x="61" y="188"/>
                      <a:pt x="46" y="184"/>
                      <a:pt x="32" y="179"/>
                    </a:cubicBezTo>
                    <a:cubicBezTo>
                      <a:pt x="31" y="179"/>
                      <a:pt x="30" y="179"/>
                      <a:pt x="29" y="180"/>
                    </a:cubicBezTo>
                    <a:cubicBezTo>
                      <a:pt x="26" y="178"/>
                      <a:pt x="22" y="177"/>
                      <a:pt x="19" y="175"/>
                    </a:cubicBezTo>
                    <a:cubicBezTo>
                      <a:pt x="12" y="172"/>
                      <a:pt x="0" y="187"/>
                      <a:pt x="6" y="19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</p:grpSp>
      <p:sp>
        <p:nvSpPr>
          <p:cNvPr id="44" name="TextBox 11">
            <a:extLst>
              <a:ext uri="{FF2B5EF4-FFF2-40B4-BE49-F238E27FC236}">
                <a16:creationId xmlns:a16="http://schemas.microsoft.com/office/drawing/2014/main" id="{341416B9-60BA-4B8B-B0C3-110226DF9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31" y="3851790"/>
            <a:ext cx="417117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100" b="1" dirty="0">
                <a:solidFill>
                  <a:srgbClr val="034EA2"/>
                </a:solidFill>
                <a:latin typeface="Comic Sans MS" panose="030F0702030302020204" pitchFamily="66" charset="0"/>
              </a:rPr>
              <a:t>Where does this algorithm </a:t>
            </a:r>
            <a:br>
              <a:rPr lang="en-US" altLang="en-US" sz="2100" b="1" dirty="0">
                <a:solidFill>
                  <a:srgbClr val="034EA2"/>
                </a:solidFill>
                <a:latin typeface="Comic Sans MS" panose="030F0702030302020204" pitchFamily="66" charset="0"/>
              </a:rPr>
            </a:br>
            <a:r>
              <a:rPr lang="en-US" altLang="en-US" sz="2100" b="1" dirty="0">
                <a:solidFill>
                  <a:srgbClr val="034EA2"/>
                </a:solidFill>
                <a:latin typeface="Comic Sans MS" panose="030F0702030302020204" pitchFamily="66" charset="0"/>
              </a:rPr>
              <a:t>move the Bee-Bot to?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4DD2E33-CE8D-48C8-B830-07996CF6B04D}"/>
              </a:ext>
            </a:extLst>
          </p:cNvPr>
          <p:cNvGrpSpPr/>
          <p:nvPr/>
        </p:nvGrpSpPr>
        <p:grpSpPr>
          <a:xfrm rot="21420159">
            <a:off x="370154" y="4751725"/>
            <a:ext cx="5082158" cy="1758657"/>
            <a:chOff x="354327" y="522032"/>
            <a:chExt cx="5279246" cy="130937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3E66C70-2FE6-4F61-81B1-AAB8BC32F325}"/>
                </a:ext>
              </a:extLst>
            </p:cNvPr>
            <p:cNvSpPr/>
            <p:nvPr/>
          </p:nvSpPr>
          <p:spPr>
            <a:xfrm>
              <a:off x="354327" y="522032"/>
              <a:ext cx="5279246" cy="13093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877F81F-678F-4493-85D4-E2088FE6140C}"/>
                </a:ext>
              </a:extLst>
            </p:cNvPr>
            <p:cNvSpPr txBox="1"/>
            <p:nvPr/>
          </p:nvSpPr>
          <p:spPr>
            <a:xfrm>
              <a:off x="535992" y="605775"/>
              <a:ext cx="4996188" cy="1122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Top tip: </a:t>
              </a:r>
              <a:br>
                <a:rPr lang="en-US" sz="2000" b="1" dirty="0">
                  <a:solidFill>
                    <a:schemeClr val="bg1"/>
                  </a:solidFill>
                  <a:latin typeface="+mj-lt"/>
                </a:rPr>
              </a:b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Remember algorithms are for </a:t>
              </a:r>
              <a:b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humans, not computers. So you can write </a:t>
              </a:r>
              <a:b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en-US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them however you want, using arrows, words, letters or signs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0355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84B779-6CFD-4AB5-8D4C-8A76A3486AC0}"/>
              </a:ext>
            </a:extLst>
          </p:cNvPr>
          <p:cNvSpPr txBox="1"/>
          <p:nvPr/>
        </p:nvSpPr>
        <p:spPr>
          <a:xfrm>
            <a:off x="214681" y="183783"/>
            <a:ext cx="11909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Bee-Bots, Snakes &amp; Ladders - </a:t>
            </a:r>
            <a:r>
              <a:rPr lang="en-US" altLang="en-US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the rules!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3E66C70-2FE6-4F61-81B1-AAB8BC32F325}"/>
              </a:ext>
            </a:extLst>
          </p:cNvPr>
          <p:cNvSpPr/>
          <p:nvPr/>
        </p:nvSpPr>
        <p:spPr>
          <a:xfrm rot="21480000">
            <a:off x="339648" y="795486"/>
            <a:ext cx="5082158" cy="56314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7A953A7-EABA-4706-9868-D662A2067897}"/>
              </a:ext>
            </a:extLst>
          </p:cNvPr>
          <p:cNvGrpSpPr/>
          <p:nvPr/>
        </p:nvGrpSpPr>
        <p:grpSpPr>
          <a:xfrm>
            <a:off x="291733" y="925931"/>
            <a:ext cx="5141961" cy="830997"/>
            <a:chOff x="291733" y="925931"/>
            <a:chExt cx="5141961" cy="83099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877F81F-678F-4493-85D4-E2088FE6140C}"/>
                </a:ext>
              </a:extLst>
            </p:cNvPr>
            <p:cNvSpPr txBox="1"/>
            <p:nvPr/>
          </p:nvSpPr>
          <p:spPr>
            <a:xfrm rot="21480000">
              <a:off x="679454" y="925931"/>
              <a:ext cx="47542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Roll a dice to work out where your Bee-Bot </a:t>
              </a:r>
              <a:b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should land </a:t>
              </a:r>
              <a:r>
                <a:rPr lang="en-US" sz="16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(including going up ladders or </a:t>
              </a:r>
              <a:br>
                <a:rPr lang="en-US" sz="16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en-US" sz="16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down snakes!)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39319D-FD71-424E-BDE4-FB1F591C97D3}"/>
                </a:ext>
              </a:extLst>
            </p:cNvPr>
            <p:cNvSpPr txBox="1"/>
            <p:nvPr/>
          </p:nvSpPr>
          <p:spPr>
            <a:xfrm rot="21480000">
              <a:off x="291733" y="1029235"/>
              <a:ext cx="5116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2000" b="1" dirty="0">
                  <a:solidFill>
                    <a:schemeClr val="bg1"/>
                  </a:solidFill>
                  <a:latin typeface="Comic Sans MS" panose="030F0702030302020204" pitchFamily="66" charset="0"/>
                  <a:ea typeface="ＭＳ Ｐゴシック" charset="0"/>
                  <a:cs typeface="ＭＳ Ｐゴシック" charset="0"/>
                  <a:sym typeface="Arial" charset="0"/>
                </a:rPr>
                <a:t>1.</a:t>
              </a:r>
              <a:endParaRPr lang="en-US" sz="2000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DA8296B-C93B-4CEE-9B7A-E8F17321B348}"/>
              </a:ext>
            </a:extLst>
          </p:cNvPr>
          <p:cNvGrpSpPr/>
          <p:nvPr/>
        </p:nvGrpSpPr>
        <p:grpSpPr>
          <a:xfrm>
            <a:off x="328491" y="1925975"/>
            <a:ext cx="5133450" cy="830997"/>
            <a:chOff x="328491" y="1925975"/>
            <a:chExt cx="5133450" cy="83099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C1534E4-EE0B-443A-B403-BD8310EC5141}"/>
                </a:ext>
              </a:extLst>
            </p:cNvPr>
            <p:cNvSpPr txBox="1"/>
            <p:nvPr/>
          </p:nvSpPr>
          <p:spPr>
            <a:xfrm rot="21480000">
              <a:off x="328491" y="2049942"/>
              <a:ext cx="53193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2000" b="1" dirty="0">
                  <a:solidFill>
                    <a:schemeClr val="bg1"/>
                  </a:solidFill>
                  <a:latin typeface="Comic Sans MS" panose="030F0702030302020204" pitchFamily="66" charset="0"/>
                  <a:ea typeface="ＭＳ Ｐゴシック" charset="0"/>
                  <a:cs typeface="ＭＳ Ｐゴシック" charset="0"/>
                  <a:sym typeface="Arial" charset="0"/>
                </a:rPr>
                <a:t>2.</a:t>
              </a:r>
              <a:endParaRPr lang="en-US" sz="2000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6B6E31-52CB-47BD-B35A-A3FDAD71199B}"/>
                </a:ext>
              </a:extLst>
            </p:cNvPr>
            <p:cNvSpPr txBox="1"/>
            <p:nvPr/>
          </p:nvSpPr>
          <p:spPr>
            <a:xfrm rot="21480000">
              <a:off x="707701" y="1925975"/>
              <a:ext cx="47542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Write the </a:t>
              </a:r>
              <a:r>
                <a:rPr lang="en-US" sz="16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algorithm</a:t>
              </a: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for your Bee-Bot to get </a:t>
              </a:r>
              <a:b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to that square on your whiteboard. Test your algorithm with a fake bot and </a:t>
              </a:r>
              <a:r>
                <a:rPr lang="en-US" sz="16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debug</a:t>
              </a: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if needed! 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C4664BB-70BC-49E5-8DF3-0AE884C3E78B}"/>
              </a:ext>
            </a:extLst>
          </p:cNvPr>
          <p:cNvGrpSpPr/>
          <p:nvPr/>
        </p:nvGrpSpPr>
        <p:grpSpPr>
          <a:xfrm>
            <a:off x="364506" y="3063838"/>
            <a:ext cx="5138840" cy="584775"/>
            <a:chOff x="364506" y="3063838"/>
            <a:chExt cx="5138840" cy="5847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27FA18-D99F-47F8-92B2-6C74B851AB8C}"/>
                </a:ext>
              </a:extLst>
            </p:cNvPr>
            <p:cNvSpPr txBox="1"/>
            <p:nvPr/>
          </p:nvSpPr>
          <p:spPr>
            <a:xfrm rot="21480000">
              <a:off x="364506" y="3188814"/>
              <a:ext cx="55971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2000" b="1" dirty="0">
                  <a:solidFill>
                    <a:schemeClr val="bg1"/>
                  </a:solidFill>
                  <a:latin typeface="Comic Sans MS" panose="030F0702030302020204" pitchFamily="66" charset="0"/>
                  <a:ea typeface="ＭＳ Ｐゴシック" charset="0"/>
                  <a:cs typeface="ＭＳ Ｐゴシック" charset="0"/>
                  <a:sym typeface="Arial" charset="0"/>
                </a:rPr>
                <a:t>3.</a:t>
              </a:r>
              <a:endParaRPr lang="en-US" sz="2000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C6E0B35-804F-4955-A11D-84A3D9B6C433}"/>
                </a:ext>
              </a:extLst>
            </p:cNvPr>
            <p:cNvSpPr txBox="1"/>
            <p:nvPr/>
          </p:nvSpPr>
          <p:spPr>
            <a:xfrm rot="21480000">
              <a:off x="749106" y="3063838"/>
              <a:ext cx="47542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6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Code</a:t>
              </a: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your Bee-Bot and run the code to see </a:t>
              </a:r>
              <a:b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if your Bee-Bot moves to the correct square.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C68438-CDD0-446D-9A96-2BE05A0B6952}"/>
              </a:ext>
            </a:extLst>
          </p:cNvPr>
          <p:cNvGrpSpPr/>
          <p:nvPr/>
        </p:nvGrpSpPr>
        <p:grpSpPr>
          <a:xfrm>
            <a:off x="392611" y="3921611"/>
            <a:ext cx="5129830" cy="1323439"/>
            <a:chOff x="392611" y="3921611"/>
            <a:chExt cx="5129830" cy="132343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AC132AD-67EC-4447-A578-512A71BC047B}"/>
                </a:ext>
              </a:extLst>
            </p:cNvPr>
            <p:cNvSpPr txBox="1"/>
            <p:nvPr/>
          </p:nvSpPr>
          <p:spPr>
            <a:xfrm rot="21480000">
              <a:off x="392611" y="4040009"/>
              <a:ext cx="50600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2000" b="1" dirty="0">
                  <a:solidFill>
                    <a:schemeClr val="bg1"/>
                  </a:solidFill>
                  <a:latin typeface="Comic Sans MS" panose="030F0702030302020204" pitchFamily="66" charset="0"/>
                  <a:ea typeface="ＭＳ Ｐゴシック" charset="0"/>
                  <a:cs typeface="ＭＳ Ｐゴシック" charset="0"/>
                  <a:sym typeface="Arial" charset="0"/>
                </a:rPr>
                <a:t>4.</a:t>
              </a:r>
              <a:endParaRPr lang="en-US" sz="2000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E446C0C-4B10-44EE-BC02-2D8C7F292660}"/>
                </a:ext>
              </a:extLst>
            </p:cNvPr>
            <p:cNvSpPr txBox="1"/>
            <p:nvPr/>
          </p:nvSpPr>
          <p:spPr>
            <a:xfrm rot="21480000">
              <a:off x="768201" y="3921611"/>
              <a:ext cx="47542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If it lands on the correct square you can stay there. If your code was wrong, go back to the square you were on. If you were supposed to land on a snake, you still have to move your </a:t>
              </a:r>
              <a:b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Bee-Bot to the end of it!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33E5064-5541-4083-8E8D-318A95375B46}"/>
              </a:ext>
            </a:extLst>
          </p:cNvPr>
          <p:cNvGrpSpPr/>
          <p:nvPr/>
        </p:nvGrpSpPr>
        <p:grpSpPr>
          <a:xfrm>
            <a:off x="461252" y="5432880"/>
            <a:ext cx="5107889" cy="830997"/>
            <a:chOff x="461252" y="5432880"/>
            <a:chExt cx="5107889" cy="83099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2A1B6D-D7DC-4AAC-9EAA-2B05AB797530}"/>
                </a:ext>
              </a:extLst>
            </p:cNvPr>
            <p:cNvSpPr txBox="1"/>
            <p:nvPr/>
          </p:nvSpPr>
          <p:spPr>
            <a:xfrm rot="21480000">
              <a:off x="461252" y="5556289"/>
              <a:ext cx="52399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2000" b="1" dirty="0">
                  <a:solidFill>
                    <a:schemeClr val="bg1"/>
                  </a:solidFill>
                  <a:latin typeface="Comic Sans MS" panose="030F0702030302020204" pitchFamily="66" charset="0"/>
                  <a:ea typeface="ＭＳ Ｐゴシック" charset="0"/>
                  <a:cs typeface="ＭＳ Ｐゴシック" charset="0"/>
                  <a:sym typeface="Arial" charset="0"/>
                </a:rPr>
                <a:t>5.</a:t>
              </a:r>
              <a:endParaRPr lang="en-US" sz="2000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96F2992-9EEE-4D28-B238-6FF931462173}"/>
                </a:ext>
              </a:extLst>
            </p:cNvPr>
            <p:cNvSpPr txBox="1"/>
            <p:nvPr/>
          </p:nvSpPr>
          <p:spPr>
            <a:xfrm rot="21480000">
              <a:off x="814901" y="5432880"/>
              <a:ext cx="47542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If you land on an </a:t>
              </a:r>
              <a:r>
                <a:rPr lang="en-US" sz="16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online safety </a:t>
              </a: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‘Do or Don’t’ </a:t>
              </a:r>
              <a:b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en-US" sz="16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tip, share this with your partner and discuss why it is or is not a </a:t>
              </a:r>
              <a:r>
                <a:rPr lang="en-US" sz="1600">
                  <a:solidFill>
                    <a:schemeClr val="bg1"/>
                  </a:solidFill>
                  <a:latin typeface="Comic Sans MS" panose="030F0702030302020204" pitchFamily="66" charset="0"/>
                </a:rPr>
                <a:t>good idea.</a:t>
              </a:r>
              <a:endParaRPr lang="en-US" sz="16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3AEAC7B-9CF8-410C-94ED-6D2D80451526}"/>
              </a:ext>
            </a:extLst>
          </p:cNvPr>
          <p:cNvGrpSpPr/>
          <p:nvPr/>
        </p:nvGrpSpPr>
        <p:grpSpPr>
          <a:xfrm>
            <a:off x="5598484" y="1657851"/>
            <a:ext cx="6475078" cy="3758198"/>
            <a:chOff x="1538520" y="1298954"/>
            <a:chExt cx="9114961" cy="5290412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49F8DC8-514F-4D3D-8509-FCBB6731E0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91" b="462"/>
            <a:stretch/>
          </p:blipFill>
          <p:spPr>
            <a:xfrm>
              <a:off x="1538520" y="1298954"/>
              <a:ext cx="9114961" cy="5290412"/>
            </a:xfrm>
            <a:prstGeom prst="rect">
              <a:avLst/>
            </a:prstGeom>
            <a:ln w="19050">
              <a:solidFill>
                <a:schemeClr val="tx2"/>
              </a:solidFill>
            </a:ln>
            <a:effectLst/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61E64C4-65D2-43FE-9B01-2BCE23BC5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9105507" y="4867767"/>
              <a:ext cx="1292592" cy="15990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072528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>
            <a:extLst>
              <a:ext uri="{FF2B5EF4-FFF2-40B4-BE49-F238E27FC236}">
                <a16:creationId xmlns:a16="http://schemas.microsoft.com/office/drawing/2014/main" id="{A87139F6-3471-46A2-A27F-816BA2B144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33" r="15234"/>
          <a:stretch/>
        </p:blipFill>
        <p:spPr>
          <a:xfrm rot="19197099" flipH="1">
            <a:off x="1672940" y="716219"/>
            <a:ext cx="2676591" cy="7332779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FF39FE0-06EE-4D2D-B1B1-F123D13CB5E7}"/>
              </a:ext>
            </a:extLst>
          </p:cNvPr>
          <p:cNvSpPr/>
          <p:nvPr/>
        </p:nvSpPr>
        <p:spPr>
          <a:xfrm>
            <a:off x="5790633" y="0"/>
            <a:ext cx="6401368" cy="6858000"/>
          </a:xfrm>
          <a:custGeom>
            <a:avLst/>
            <a:gdLst>
              <a:gd name="connsiteX0" fmla="*/ 1079347 w 8298290"/>
              <a:gd name="connsiteY0" fmla="*/ 0 h 6858000"/>
              <a:gd name="connsiteX1" fmla="*/ 8298290 w 8298290"/>
              <a:gd name="connsiteY1" fmla="*/ 0 h 6858000"/>
              <a:gd name="connsiteX2" fmla="*/ 8298290 w 8298290"/>
              <a:gd name="connsiteY2" fmla="*/ 6858000 h 6858000"/>
              <a:gd name="connsiteX3" fmla="*/ 754808 w 8298290"/>
              <a:gd name="connsiteY3" fmla="*/ 6858000 h 6858000"/>
              <a:gd name="connsiteX4" fmla="*/ 683966 w 8298290"/>
              <a:gd name="connsiteY4" fmla="*/ 6721847 h 6858000"/>
              <a:gd name="connsiteX5" fmla="*/ 0 w 8298290"/>
              <a:gd name="connsiteY5" fmla="*/ 3703445 h 6858000"/>
              <a:gd name="connsiteX6" fmla="*/ 1078823 w 8298290"/>
              <a:gd name="connsiteY6" fmla="*/ 7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98290" h="6858000">
                <a:moveTo>
                  <a:pt x="1079347" y="0"/>
                </a:moveTo>
                <a:lnTo>
                  <a:pt x="8298290" y="0"/>
                </a:lnTo>
                <a:lnTo>
                  <a:pt x="8298290" y="6858000"/>
                </a:lnTo>
                <a:lnTo>
                  <a:pt x="754808" y="6858000"/>
                </a:lnTo>
                <a:lnTo>
                  <a:pt x="683966" y="6721847"/>
                </a:lnTo>
                <a:cubicBezTo>
                  <a:pt x="249937" y="5841729"/>
                  <a:pt x="0" y="4808550"/>
                  <a:pt x="0" y="3703445"/>
                </a:cubicBezTo>
                <a:cubicBezTo>
                  <a:pt x="0" y="2296948"/>
                  <a:pt x="404858" y="1006959"/>
                  <a:pt x="1078823" y="74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84B779-6CFD-4AB5-8D4C-8A76A3486AC0}"/>
              </a:ext>
            </a:extLst>
          </p:cNvPr>
          <p:cNvSpPr txBox="1"/>
          <p:nvPr/>
        </p:nvSpPr>
        <p:spPr>
          <a:xfrm>
            <a:off x="214681" y="183783"/>
            <a:ext cx="11909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Today we are learning about: </a:t>
            </a:r>
            <a:br>
              <a:rPr lang="en-US" altLang="en-US" sz="3200" b="1" dirty="0">
                <a:solidFill>
                  <a:schemeClr val="accent1"/>
                </a:solidFill>
                <a:latin typeface="Comic Sans MS" panose="030F0702030302020204" pitchFamily="66" charset="0"/>
              </a:rPr>
            </a:br>
            <a:r>
              <a:rPr lang="en-US" altLang="en-US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Programming &amp; Online Safety</a:t>
            </a:r>
            <a:endParaRPr lang="en-US" altLang="en-US" sz="60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Shape 50">
            <a:extLst>
              <a:ext uri="{FF2B5EF4-FFF2-40B4-BE49-F238E27FC236}">
                <a16:creationId xmlns:a16="http://schemas.microsoft.com/office/drawing/2014/main" id="{68360223-8696-4E9A-A4EE-D81F164CA3DA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9" t="35610" r="9538" b="11811"/>
          <a:stretch/>
        </p:blipFill>
        <p:spPr bwMode="auto">
          <a:xfrm flipH="1">
            <a:off x="362772" y="1929210"/>
            <a:ext cx="4910340" cy="41173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5B697091-7326-420D-9D8E-B8E3C6651E3C}"/>
              </a:ext>
            </a:extLst>
          </p:cNvPr>
          <p:cNvGrpSpPr/>
          <p:nvPr/>
        </p:nvGrpSpPr>
        <p:grpSpPr>
          <a:xfrm>
            <a:off x="6509814" y="444299"/>
            <a:ext cx="5301984" cy="1332363"/>
            <a:chOff x="6509813" y="407929"/>
            <a:chExt cx="5524381" cy="138825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4B51015-56F3-4C95-BB86-DEF517DB72D6}"/>
                </a:ext>
              </a:extLst>
            </p:cNvPr>
            <p:cNvGrpSpPr/>
            <p:nvPr/>
          </p:nvGrpSpPr>
          <p:grpSpPr>
            <a:xfrm>
              <a:off x="6509813" y="407929"/>
              <a:ext cx="1392887" cy="1388250"/>
              <a:chOff x="1492720" y="1739906"/>
              <a:chExt cx="1928738" cy="1922316"/>
            </a:xfrm>
            <a:effectLst/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250F307A-87E4-4C69-BF8E-981B52BAC185}"/>
                  </a:ext>
                </a:extLst>
              </p:cNvPr>
              <p:cNvSpPr/>
              <p:nvPr/>
            </p:nvSpPr>
            <p:spPr>
              <a:xfrm>
                <a:off x="1492720" y="1739906"/>
                <a:ext cx="1928738" cy="1922316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dirty="0"/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900E961A-8F13-4010-93A4-6AA2DFD788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95627" y="2130288"/>
                <a:ext cx="917949" cy="1141552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F532374-970D-410D-90FA-2A89BB8E035C}"/>
                </a:ext>
              </a:extLst>
            </p:cNvPr>
            <p:cNvSpPr/>
            <p:nvPr/>
          </p:nvSpPr>
          <p:spPr>
            <a:xfrm>
              <a:off x="8152216" y="843522"/>
              <a:ext cx="3881978" cy="508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15000"/>
                </a:lnSpc>
                <a:buClr>
                  <a:srgbClr val="000000"/>
                </a:buClr>
                <a:buSzPct val="100000"/>
              </a:pPr>
              <a:r>
                <a:rPr lang="en-US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  <a:t>I </a:t>
              </a:r>
              <a:r>
                <a:rPr lang="en-GB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  <a:t>can write an algorithm </a:t>
              </a:r>
              <a:endParaRPr lang="en-US" altLang="en-US" sz="2400" dirty="0">
                <a:solidFill>
                  <a:schemeClr val="bg1"/>
                </a:solidFill>
                <a:latin typeface="Comic Sans MS" panose="030F0702030302020204" pitchFamily="66" charset="0"/>
                <a:sym typeface="Comic Sans MS" panose="030F0702030302020204" pitchFamily="66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FE3687C-861A-40E1-8B89-C236A1C144B8}"/>
              </a:ext>
            </a:extLst>
          </p:cNvPr>
          <p:cNvGrpSpPr/>
          <p:nvPr/>
        </p:nvGrpSpPr>
        <p:grpSpPr>
          <a:xfrm>
            <a:off x="6170858" y="2045965"/>
            <a:ext cx="5275927" cy="1332363"/>
            <a:chOff x="6170857" y="1998437"/>
            <a:chExt cx="5497231" cy="138825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886DD87-022F-4378-8D6F-FD8A01BDAE87}"/>
                </a:ext>
              </a:extLst>
            </p:cNvPr>
            <p:cNvGrpSpPr/>
            <p:nvPr/>
          </p:nvGrpSpPr>
          <p:grpSpPr>
            <a:xfrm>
              <a:off x="6170857" y="1998437"/>
              <a:ext cx="1392887" cy="1388250"/>
              <a:chOff x="2014643" y="5128331"/>
              <a:chExt cx="1695450" cy="1689805"/>
            </a:xfrm>
            <a:effectLst/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A4CE79EE-FA30-4576-825A-1CCE93D99438}"/>
                  </a:ext>
                </a:extLst>
              </p:cNvPr>
              <p:cNvSpPr/>
              <p:nvPr/>
            </p:nvSpPr>
            <p:spPr>
              <a:xfrm>
                <a:off x="2014643" y="5128331"/>
                <a:ext cx="1695450" cy="1689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dirty="0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077612AF-C70E-4A08-AE74-8F87FBE5E8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74949" y="5549211"/>
                <a:ext cx="974838" cy="938954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AFCAB1E-ABDA-4F88-9E08-1C1E12C0C71D}"/>
                </a:ext>
              </a:extLst>
            </p:cNvPr>
            <p:cNvSpPr/>
            <p:nvPr/>
          </p:nvSpPr>
          <p:spPr>
            <a:xfrm>
              <a:off x="7819515" y="2434030"/>
              <a:ext cx="3848573" cy="508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15000"/>
                </a:lnSpc>
                <a:buClr>
                  <a:srgbClr val="000000"/>
                </a:buClr>
                <a:buSzPct val="100000"/>
              </a:pPr>
              <a:r>
                <a:rPr lang="en-US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  <a:t>I can program a Bee-Bot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086F069-35AD-4A16-9276-D1775DDAFC40}"/>
              </a:ext>
            </a:extLst>
          </p:cNvPr>
          <p:cNvGrpSpPr/>
          <p:nvPr/>
        </p:nvGrpSpPr>
        <p:grpSpPr>
          <a:xfrm>
            <a:off x="6170857" y="3647967"/>
            <a:ext cx="5503692" cy="1332363"/>
            <a:chOff x="6170857" y="3588945"/>
            <a:chExt cx="5734550" cy="138825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3FFF87D-3A5C-4C94-9348-A66E4B1C26CA}"/>
                </a:ext>
              </a:extLst>
            </p:cNvPr>
            <p:cNvGrpSpPr/>
            <p:nvPr/>
          </p:nvGrpSpPr>
          <p:grpSpPr>
            <a:xfrm>
              <a:off x="6170857" y="3588945"/>
              <a:ext cx="1392887" cy="1388250"/>
              <a:chOff x="6311822" y="3230771"/>
              <a:chExt cx="1695450" cy="1689805"/>
            </a:xfrm>
            <a:effectLst/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8BDC811-757A-4D86-805C-D75E2F1CC88A}"/>
                  </a:ext>
                </a:extLst>
              </p:cNvPr>
              <p:cNvSpPr/>
              <p:nvPr/>
            </p:nvSpPr>
            <p:spPr>
              <a:xfrm>
                <a:off x="6311822" y="3230771"/>
                <a:ext cx="1695450" cy="1689805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dirty="0"/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6B7F5F60-C031-40AD-BABA-606728AC68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24887" y="3600891"/>
                <a:ext cx="869320" cy="949565"/>
              </a:xfrm>
              <a:prstGeom prst="rect">
                <a:avLst/>
              </a:prstGeom>
            </p:spPr>
          </p:pic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0C45211-A03A-46B8-8ADC-8AC05CDC4A58}"/>
                </a:ext>
              </a:extLst>
            </p:cNvPr>
            <p:cNvSpPr/>
            <p:nvPr/>
          </p:nvSpPr>
          <p:spPr>
            <a:xfrm>
              <a:off x="7812324" y="3972250"/>
              <a:ext cx="4093083" cy="7643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  <a:buClr>
                  <a:srgbClr val="000000"/>
                </a:buClr>
                <a:buSzPct val="100000"/>
              </a:pPr>
              <a:r>
                <a:rPr lang="en-US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  <a:t>I can debug an algorithm </a:t>
              </a:r>
              <a:br>
                <a:rPr lang="en-US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</a:br>
              <a:r>
                <a:rPr lang="en-US" altLang="en-US" sz="2400" dirty="0">
                  <a:solidFill>
                    <a:schemeClr val="bg1"/>
                  </a:solidFill>
                  <a:latin typeface="Comic Sans MS" panose="030F0702030302020204" pitchFamily="66" charset="0"/>
                  <a:sym typeface="Comic Sans MS" panose="030F0702030302020204" pitchFamily="66" charset="0"/>
                </a:rPr>
                <a:t>and a program </a:t>
              </a:r>
            </a:p>
          </p:txBody>
        </p: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2B8C61C-220A-4B10-9E30-DCA498F02598}"/>
              </a:ext>
            </a:extLst>
          </p:cNvPr>
          <p:cNvCxnSpPr/>
          <p:nvPr/>
        </p:nvCxnSpPr>
        <p:spPr>
          <a:xfrm>
            <a:off x="5856000" y="1929987"/>
            <a:ext cx="6336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ABEDE40-5962-4AC2-BBB3-541FCCAFCC16}"/>
              </a:ext>
            </a:extLst>
          </p:cNvPr>
          <p:cNvCxnSpPr/>
          <p:nvPr/>
        </p:nvCxnSpPr>
        <p:spPr>
          <a:xfrm>
            <a:off x="5790633" y="3499754"/>
            <a:ext cx="6444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AF210B6-3D9C-4565-992D-55A22E8713C4}"/>
              </a:ext>
            </a:extLst>
          </p:cNvPr>
          <p:cNvCxnSpPr/>
          <p:nvPr/>
        </p:nvCxnSpPr>
        <p:spPr>
          <a:xfrm>
            <a:off x="5856000" y="5143949"/>
            <a:ext cx="6336000" cy="0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24B3918-8D67-42FF-B9FB-4152A61F904B}"/>
              </a:ext>
            </a:extLst>
          </p:cNvPr>
          <p:cNvGrpSpPr/>
          <p:nvPr/>
        </p:nvGrpSpPr>
        <p:grpSpPr>
          <a:xfrm>
            <a:off x="6527949" y="5305299"/>
            <a:ext cx="5250879" cy="1332363"/>
            <a:chOff x="6527949" y="5305299"/>
            <a:chExt cx="5250879" cy="1332363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1437BCF-8836-4B6F-94B7-96E8DFA83E7F}"/>
                </a:ext>
              </a:extLst>
            </p:cNvPr>
            <p:cNvGrpSpPr/>
            <p:nvPr/>
          </p:nvGrpSpPr>
          <p:grpSpPr>
            <a:xfrm>
              <a:off x="6527949" y="5305299"/>
              <a:ext cx="5250879" cy="1332363"/>
              <a:chOff x="6527949" y="5179453"/>
              <a:chExt cx="5471133" cy="138825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94A7CED2-CED9-4477-93B0-801CD1E81AD4}"/>
                  </a:ext>
                </a:extLst>
              </p:cNvPr>
              <p:cNvSpPr/>
              <p:nvPr/>
            </p:nvSpPr>
            <p:spPr>
              <a:xfrm>
                <a:off x="6527949" y="5179453"/>
                <a:ext cx="1392887" cy="1388250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80A66CB-BE64-47BD-AA98-13BA73721605}"/>
                  </a:ext>
                </a:extLst>
              </p:cNvPr>
              <p:cNvSpPr/>
              <p:nvPr/>
            </p:nvSpPr>
            <p:spPr>
              <a:xfrm>
                <a:off x="8167211" y="5342961"/>
                <a:ext cx="3831871" cy="1098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2500"/>
                  </a:lnSpc>
                  <a:buClr>
                    <a:srgbClr val="000000"/>
                  </a:buClr>
                  <a:buSzPct val="100000"/>
                </a:pPr>
                <a:r>
                  <a:rPr lang="en-US" altLang="en-US" sz="2400" dirty="0">
                    <a:solidFill>
                      <a:schemeClr val="bg1"/>
                    </a:solidFill>
                    <a:latin typeface="Comic Sans MS" panose="030F0702030302020204" pitchFamily="66" charset="0"/>
                    <a:sym typeface="Comic Sans MS" panose="030F0702030302020204" pitchFamily="66" charset="0"/>
                  </a:rPr>
                  <a:t>I know and understand </a:t>
                </a:r>
                <a:br>
                  <a:rPr lang="en-US" altLang="en-US" sz="2400" dirty="0">
                    <a:solidFill>
                      <a:schemeClr val="bg1"/>
                    </a:solidFill>
                    <a:latin typeface="Comic Sans MS" panose="030F0702030302020204" pitchFamily="66" charset="0"/>
                    <a:sym typeface="Comic Sans MS" panose="030F0702030302020204" pitchFamily="66" charset="0"/>
                  </a:rPr>
                </a:br>
                <a:r>
                  <a:rPr lang="en-US" altLang="en-US" sz="2400" dirty="0">
                    <a:solidFill>
                      <a:schemeClr val="bg1"/>
                    </a:solidFill>
                    <a:latin typeface="Comic Sans MS" panose="030F0702030302020204" pitchFamily="66" charset="0"/>
                    <a:sym typeface="Comic Sans MS" panose="030F0702030302020204" pitchFamily="66" charset="0"/>
                  </a:rPr>
                  <a:t>a range of online safety </a:t>
                </a:r>
                <a:br>
                  <a:rPr lang="en-US" altLang="en-US" sz="2400" dirty="0">
                    <a:solidFill>
                      <a:schemeClr val="bg1"/>
                    </a:solidFill>
                    <a:latin typeface="Comic Sans MS" panose="030F0702030302020204" pitchFamily="66" charset="0"/>
                    <a:sym typeface="Comic Sans MS" panose="030F0702030302020204" pitchFamily="66" charset="0"/>
                  </a:rPr>
                </a:br>
                <a:r>
                  <a:rPr lang="en-US" altLang="en-US" sz="2400" dirty="0">
                    <a:solidFill>
                      <a:schemeClr val="bg1"/>
                    </a:solidFill>
                    <a:latin typeface="Comic Sans MS" panose="030F0702030302020204" pitchFamily="66" charset="0"/>
                    <a:sym typeface="Comic Sans MS" panose="030F0702030302020204" pitchFamily="66" charset="0"/>
                  </a:rPr>
                  <a:t>dos and don’ts</a:t>
                </a:r>
              </a:p>
            </p:txBody>
          </p:sp>
        </p:grpSp>
        <p:sp>
          <p:nvSpPr>
            <p:cNvPr id="84" name="Freeform 5">
              <a:extLst>
                <a:ext uri="{FF2B5EF4-FFF2-40B4-BE49-F238E27FC236}">
                  <a16:creationId xmlns:a16="http://schemas.microsoft.com/office/drawing/2014/main" id="{F6CF11A4-413A-4092-9A72-0CEDA882B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423" y="5650624"/>
              <a:ext cx="629549" cy="700702"/>
            </a:xfrm>
            <a:custGeom>
              <a:avLst/>
              <a:gdLst>
                <a:gd name="T0" fmla="*/ 93 w 370"/>
                <a:gd name="T1" fmla="*/ 143 h 302"/>
                <a:gd name="T2" fmla="*/ 108 w 370"/>
                <a:gd name="T3" fmla="*/ 182 h 302"/>
                <a:gd name="T4" fmla="*/ 137 w 370"/>
                <a:gd name="T5" fmla="*/ 146 h 302"/>
                <a:gd name="T6" fmla="*/ 348 w 370"/>
                <a:gd name="T7" fmla="*/ 4 h 302"/>
                <a:gd name="T8" fmla="*/ 351 w 370"/>
                <a:gd name="T9" fmla="*/ 21 h 302"/>
                <a:gd name="T10" fmla="*/ 159 w 370"/>
                <a:gd name="T11" fmla="*/ 235 h 302"/>
                <a:gd name="T12" fmla="*/ 113 w 370"/>
                <a:gd name="T13" fmla="*/ 295 h 302"/>
                <a:gd name="T14" fmla="*/ 73 w 370"/>
                <a:gd name="T15" fmla="*/ 293 h 302"/>
                <a:gd name="T16" fmla="*/ 12 w 370"/>
                <a:gd name="T17" fmla="*/ 184 h 302"/>
                <a:gd name="T18" fmla="*/ 32 w 370"/>
                <a:gd name="T19" fmla="*/ 123 h 302"/>
                <a:gd name="T20" fmla="*/ 93 w 370"/>
                <a:gd name="T21" fmla="*/ 14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0" h="302">
                  <a:moveTo>
                    <a:pt x="93" y="143"/>
                  </a:moveTo>
                  <a:cubicBezTo>
                    <a:pt x="98" y="156"/>
                    <a:pt x="103" y="169"/>
                    <a:pt x="108" y="182"/>
                  </a:cubicBezTo>
                  <a:cubicBezTo>
                    <a:pt x="117" y="170"/>
                    <a:pt x="127" y="158"/>
                    <a:pt x="137" y="146"/>
                  </a:cubicBezTo>
                  <a:cubicBezTo>
                    <a:pt x="182" y="95"/>
                    <a:pt x="274" y="0"/>
                    <a:pt x="348" y="4"/>
                  </a:cubicBezTo>
                  <a:cubicBezTo>
                    <a:pt x="370" y="5"/>
                    <a:pt x="370" y="12"/>
                    <a:pt x="351" y="21"/>
                  </a:cubicBezTo>
                  <a:cubicBezTo>
                    <a:pt x="272" y="59"/>
                    <a:pt x="205" y="161"/>
                    <a:pt x="159" y="235"/>
                  </a:cubicBezTo>
                  <a:cubicBezTo>
                    <a:pt x="148" y="253"/>
                    <a:pt x="131" y="285"/>
                    <a:pt x="113" y="295"/>
                  </a:cubicBezTo>
                  <a:cubicBezTo>
                    <a:pt x="101" y="302"/>
                    <a:pt x="84" y="300"/>
                    <a:pt x="73" y="293"/>
                  </a:cubicBezTo>
                  <a:cubicBezTo>
                    <a:pt x="52" y="279"/>
                    <a:pt x="27" y="210"/>
                    <a:pt x="12" y="184"/>
                  </a:cubicBezTo>
                  <a:cubicBezTo>
                    <a:pt x="0" y="162"/>
                    <a:pt x="9" y="134"/>
                    <a:pt x="32" y="123"/>
                  </a:cubicBezTo>
                  <a:cubicBezTo>
                    <a:pt x="54" y="112"/>
                    <a:pt x="81" y="121"/>
                    <a:pt x="93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513942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>
            <a:extLst>
              <a:ext uri="{FF2B5EF4-FFF2-40B4-BE49-F238E27FC236}">
                <a16:creationId xmlns:a16="http://schemas.microsoft.com/office/drawing/2014/main" id="{76901199-E302-4E72-BABE-F8CF98E54391}"/>
              </a:ext>
            </a:extLst>
          </p:cNvPr>
          <p:cNvSpPr txBox="1"/>
          <p:nvPr/>
        </p:nvSpPr>
        <p:spPr>
          <a:xfrm>
            <a:off x="214681" y="183783"/>
            <a:ext cx="11909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12375"/>
                </a:solidFill>
                <a:latin typeface="Comic Sans MS" panose="030F0702030302020204" pitchFamily="66" charset="0"/>
              </a:rPr>
              <a:t>Bee-Bots, </a:t>
            </a: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Snakes &amp; Ladders </a:t>
            </a:r>
            <a:r>
              <a:rPr lang="en-US" sz="3200" b="1" dirty="0">
                <a:solidFill>
                  <a:srgbClr val="FCDD1B"/>
                </a:solidFill>
                <a:latin typeface="Comic Sans MS" panose="030F0702030302020204" pitchFamily="66" charset="0"/>
              </a:rPr>
              <a:t>(online version) 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787F1B44-2C46-4C21-8F43-90D665E53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00991">
            <a:off x="6274725" y="3359197"/>
            <a:ext cx="6159462" cy="3464697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8114C6CB-D7BF-4FFD-ADD5-DED0EE76A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58405">
            <a:off x="328364" y="1475510"/>
            <a:ext cx="2400687" cy="427140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9AFD063-D012-4DD9-9ECF-7C3DA46E22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91" b="462"/>
          <a:stretch/>
        </p:blipFill>
        <p:spPr>
          <a:xfrm>
            <a:off x="1538520" y="1298954"/>
            <a:ext cx="9114961" cy="5290412"/>
          </a:xfrm>
          <a:prstGeom prst="rect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F5F88F-8900-4EB7-B890-2DD09CCA3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05507" y="4849601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51A5220-26FE-4C2A-8F85-2F024681B904}"/>
              </a:ext>
            </a:extLst>
          </p:cNvPr>
          <p:cNvGrpSpPr/>
          <p:nvPr/>
        </p:nvGrpSpPr>
        <p:grpSpPr>
          <a:xfrm>
            <a:off x="4643965" y="1124308"/>
            <a:ext cx="5702662" cy="2171657"/>
            <a:chOff x="4496486" y="1741700"/>
            <a:chExt cx="5702662" cy="217165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95B8F96-F617-48DC-A21B-AF416B81E7A0}"/>
                </a:ext>
              </a:extLst>
            </p:cNvPr>
            <p:cNvSpPr/>
            <p:nvPr/>
          </p:nvSpPr>
          <p:spPr>
            <a:xfrm rot="21420159">
              <a:off x="4496486" y="1741700"/>
              <a:ext cx="5702662" cy="2171657"/>
            </a:xfrm>
            <a:prstGeom prst="rect">
              <a:avLst/>
            </a:prstGeom>
            <a:solidFill>
              <a:srgbClr val="034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6ACB6DA-FA8D-4005-8905-1BA2D9683E3D}"/>
                </a:ext>
              </a:extLst>
            </p:cNvPr>
            <p:cNvSpPr txBox="1"/>
            <p:nvPr/>
          </p:nvSpPr>
          <p:spPr>
            <a:xfrm rot="21420159">
              <a:off x="5710697" y="1902332"/>
              <a:ext cx="444419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800"/>
                </a:spcAft>
              </a:pPr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Click on the commands you </a:t>
              </a:r>
              <a:b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wish to enter in your program </a:t>
              </a:r>
              <a:b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then press </a:t>
              </a:r>
              <a:r>
                <a:rPr lang="en-US" sz="20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‘GO’</a:t>
              </a:r>
            </a:p>
            <a:p>
              <a:pPr>
                <a:spcAft>
                  <a:spcPts val="1800"/>
                </a:spcAft>
              </a:pPr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To reset the Bee-Bot and clear commands please press </a:t>
              </a:r>
              <a:r>
                <a:rPr lang="en-US" sz="20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‘X’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19BAE1A-9AF9-4549-955A-3A8207BE5145}"/>
                </a:ext>
              </a:extLst>
            </p:cNvPr>
            <p:cNvSpPr txBox="1"/>
            <p:nvPr/>
          </p:nvSpPr>
          <p:spPr>
            <a:xfrm rot="21393821">
              <a:off x="5265120" y="2205427"/>
              <a:ext cx="601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2800" b="1" dirty="0">
                  <a:solidFill>
                    <a:schemeClr val="bg1"/>
                  </a:solidFill>
                  <a:latin typeface="Comic Sans MS" panose="030F0702030302020204" pitchFamily="66" charset="0"/>
                  <a:ea typeface="ＭＳ Ｐゴシック" charset="0"/>
                  <a:cs typeface="ＭＳ Ｐゴシック" charset="0"/>
                  <a:sym typeface="Arial" charset="0"/>
                </a:rPr>
                <a:t>1.</a:t>
              </a:r>
              <a:endParaRPr lang="en-US" sz="2800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pic>
        <p:nvPicPr>
          <p:cNvPr id="112" name="Picture 111">
            <a:extLst>
              <a:ext uri="{FF2B5EF4-FFF2-40B4-BE49-F238E27FC236}">
                <a16:creationId xmlns:a16="http://schemas.microsoft.com/office/drawing/2014/main" id="{B2D59DF7-0612-4D2B-B55B-532DB9794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829" y="2309158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379D691-80C0-489D-AB2D-157F497AB735}"/>
              </a:ext>
            </a:extLst>
          </p:cNvPr>
          <p:cNvGrpSpPr/>
          <p:nvPr/>
        </p:nvGrpSpPr>
        <p:grpSpPr>
          <a:xfrm>
            <a:off x="1914811" y="897493"/>
            <a:ext cx="2803055" cy="2880488"/>
            <a:chOff x="1914811" y="1314995"/>
            <a:chExt cx="2803055" cy="288048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8A045C60-28C2-4798-ACB9-BB37877C7968}"/>
                </a:ext>
              </a:extLst>
            </p:cNvPr>
            <p:cNvSpPr/>
            <p:nvPr/>
          </p:nvSpPr>
          <p:spPr>
            <a:xfrm>
              <a:off x="1914811" y="1314995"/>
              <a:ext cx="2803055" cy="2880488"/>
            </a:xfrm>
            <a:prstGeom prst="roundRect">
              <a:avLst>
                <a:gd name="adj" fmla="val 10889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9FB9715-8C05-42FD-8E7F-5E09DD67C05E}"/>
                </a:ext>
              </a:extLst>
            </p:cNvPr>
            <p:cNvGrpSpPr/>
            <p:nvPr/>
          </p:nvGrpSpPr>
          <p:grpSpPr>
            <a:xfrm>
              <a:off x="3063058" y="1522432"/>
              <a:ext cx="513213" cy="2376458"/>
              <a:chOff x="3058090" y="1451808"/>
              <a:chExt cx="513213" cy="2376458"/>
            </a:xfrm>
          </p:grpSpPr>
          <p:sp>
            <p:nvSpPr>
              <p:cNvPr id="10" name="AutoShape 3">
                <a:extLst>
                  <a:ext uri="{FF2B5EF4-FFF2-40B4-BE49-F238E27FC236}">
                    <a16:creationId xmlns:a16="http://schemas.microsoft.com/office/drawing/2014/main" id="{C98A6F56-7F8C-4AF3-82B0-019D5DE91466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058090" y="1451808"/>
                <a:ext cx="511175" cy="7988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93ED4603-7875-4309-8258-5C5F84CAD196}"/>
                  </a:ext>
                </a:extLst>
              </p:cNvPr>
              <p:cNvGrpSpPr/>
              <p:nvPr/>
            </p:nvGrpSpPr>
            <p:grpSpPr>
              <a:xfrm rot="10800000">
                <a:off x="3060128" y="3029406"/>
                <a:ext cx="511175" cy="798860"/>
                <a:chOff x="3978060" y="851289"/>
                <a:chExt cx="682624" cy="1066799"/>
              </a:xfrm>
            </p:grpSpPr>
            <p:sp>
              <p:nvSpPr>
                <p:cNvPr id="45" name="AutoShape 3">
                  <a:extLst>
                    <a:ext uri="{FF2B5EF4-FFF2-40B4-BE49-F238E27FC236}">
                      <a16:creationId xmlns:a16="http://schemas.microsoft.com/office/drawing/2014/main" id="{369ABE9A-EF81-4125-AFDE-354123E2B7AB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978060" y="851289"/>
                  <a:ext cx="682624" cy="10667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48" name="Freeform 7">
                  <a:extLst>
                    <a:ext uri="{FF2B5EF4-FFF2-40B4-BE49-F238E27FC236}">
                      <a16:creationId xmlns:a16="http://schemas.microsoft.com/office/drawing/2014/main" id="{3BDE13AA-A4AE-4FC8-950F-68A0C8E8F3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49516" y="1049727"/>
                  <a:ext cx="339725" cy="609599"/>
                </a:xfrm>
                <a:custGeom>
                  <a:avLst/>
                  <a:gdLst>
                    <a:gd name="T0" fmla="*/ 0 w 214"/>
                    <a:gd name="T1" fmla="*/ 152 h 384"/>
                    <a:gd name="T2" fmla="*/ 106 w 214"/>
                    <a:gd name="T3" fmla="*/ 0 h 384"/>
                    <a:gd name="T4" fmla="*/ 214 w 214"/>
                    <a:gd name="T5" fmla="*/ 152 h 384"/>
                    <a:gd name="T6" fmla="*/ 141 w 214"/>
                    <a:gd name="T7" fmla="*/ 152 h 384"/>
                    <a:gd name="T8" fmla="*/ 141 w 214"/>
                    <a:gd name="T9" fmla="*/ 384 h 384"/>
                    <a:gd name="T10" fmla="*/ 73 w 214"/>
                    <a:gd name="T11" fmla="*/ 384 h 384"/>
                    <a:gd name="T12" fmla="*/ 73 w 214"/>
                    <a:gd name="T13" fmla="*/ 152 h 384"/>
                    <a:gd name="T14" fmla="*/ 0 w 214"/>
                    <a:gd name="T15" fmla="*/ 152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4" h="384">
                      <a:moveTo>
                        <a:pt x="0" y="152"/>
                      </a:moveTo>
                      <a:lnTo>
                        <a:pt x="106" y="0"/>
                      </a:lnTo>
                      <a:lnTo>
                        <a:pt x="214" y="152"/>
                      </a:lnTo>
                      <a:lnTo>
                        <a:pt x="141" y="152"/>
                      </a:lnTo>
                      <a:lnTo>
                        <a:pt x="141" y="384"/>
                      </a:lnTo>
                      <a:lnTo>
                        <a:pt x="73" y="384"/>
                      </a:lnTo>
                      <a:lnTo>
                        <a:pt x="73" y="152"/>
                      </a:lnTo>
                      <a:lnTo>
                        <a:pt x="0" y="1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</p:grp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C9F85D0E-BDB7-4AEE-9E41-4FF252CCF5B2}"/>
              </a:ext>
            </a:extLst>
          </p:cNvPr>
          <p:cNvGrpSpPr/>
          <p:nvPr/>
        </p:nvGrpSpPr>
        <p:grpSpPr>
          <a:xfrm>
            <a:off x="3066395" y="1088023"/>
            <a:ext cx="511176" cy="798860"/>
            <a:chOff x="3978060" y="851289"/>
            <a:chExt cx="682625" cy="1066799"/>
          </a:xfrm>
        </p:grpSpPr>
        <p:sp>
          <p:nvSpPr>
            <p:cNvPr id="98" name="AutoShape 3">
              <a:extLst>
                <a:ext uri="{FF2B5EF4-FFF2-40B4-BE49-F238E27FC236}">
                  <a16:creationId xmlns:a16="http://schemas.microsoft.com/office/drawing/2014/main" id="{8E8B209B-9C67-4809-BE03-C32D4CA3C13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978060" y="851289"/>
              <a:ext cx="682624" cy="1066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" name="Oval 5">
              <a:extLst>
                <a:ext uri="{FF2B5EF4-FFF2-40B4-BE49-F238E27FC236}">
                  <a16:creationId xmlns:a16="http://schemas.microsoft.com/office/drawing/2014/main" id="{A89C47F1-2769-4E57-846D-768A0396D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634" y="879864"/>
              <a:ext cx="625474" cy="1014413"/>
            </a:xfrm>
            <a:prstGeom prst="ellipse">
              <a:avLst/>
            </a:prstGeom>
            <a:solidFill>
              <a:srgbClr val="ED6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BF8625A3-86DD-45F1-900E-B6CEF709E9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8061" y="851289"/>
              <a:ext cx="682624" cy="1066799"/>
            </a:xfrm>
            <a:custGeom>
              <a:avLst/>
              <a:gdLst>
                <a:gd name="T0" fmla="*/ 195 w 195"/>
                <a:gd name="T1" fmla="*/ 153 h 306"/>
                <a:gd name="T2" fmla="*/ 97 w 195"/>
                <a:gd name="T3" fmla="*/ 306 h 306"/>
                <a:gd name="T4" fmla="*/ 0 w 195"/>
                <a:gd name="T5" fmla="*/ 153 h 306"/>
                <a:gd name="T6" fmla="*/ 97 w 195"/>
                <a:gd name="T7" fmla="*/ 0 h 306"/>
                <a:gd name="T8" fmla="*/ 195 w 195"/>
                <a:gd name="T9" fmla="*/ 153 h 306"/>
                <a:gd name="T10" fmla="*/ 179 w 195"/>
                <a:gd name="T11" fmla="*/ 153 h 306"/>
                <a:gd name="T12" fmla="*/ 97 w 195"/>
                <a:gd name="T13" fmla="*/ 16 h 306"/>
                <a:gd name="T14" fmla="*/ 16 w 195"/>
                <a:gd name="T15" fmla="*/ 153 h 306"/>
                <a:gd name="T16" fmla="*/ 97 w 195"/>
                <a:gd name="T17" fmla="*/ 291 h 306"/>
                <a:gd name="T18" fmla="*/ 179 w 195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306">
                  <a:moveTo>
                    <a:pt x="195" y="153"/>
                  </a:moveTo>
                  <a:cubicBezTo>
                    <a:pt x="195" y="238"/>
                    <a:pt x="151" y="306"/>
                    <a:pt x="97" y="306"/>
                  </a:cubicBezTo>
                  <a:cubicBezTo>
                    <a:pt x="44" y="306"/>
                    <a:pt x="0" y="238"/>
                    <a:pt x="0" y="153"/>
                  </a:cubicBezTo>
                  <a:cubicBezTo>
                    <a:pt x="0" y="69"/>
                    <a:pt x="44" y="0"/>
                    <a:pt x="97" y="0"/>
                  </a:cubicBezTo>
                  <a:cubicBezTo>
                    <a:pt x="151" y="0"/>
                    <a:pt x="195" y="69"/>
                    <a:pt x="195" y="153"/>
                  </a:cubicBezTo>
                  <a:close/>
                  <a:moveTo>
                    <a:pt x="179" y="153"/>
                  </a:moveTo>
                  <a:cubicBezTo>
                    <a:pt x="179" y="78"/>
                    <a:pt x="142" y="16"/>
                    <a:pt x="97" y="16"/>
                  </a:cubicBezTo>
                  <a:cubicBezTo>
                    <a:pt x="52" y="16"/>
                    <a:pt x="16" y="78"/>
                    <a:pt x="16" y="153"/>
                  </a:cubicBezTo>
                  <a:cubicBezTo>
                    <a:pt x="16" y="229"/>
                    <a:pt x="52" y="291"/>
                    <a:pt x="97" y="291"/>
                  </a:cubicBezTo>
                  <a:cubicBezTo>
                    <a:pt x="142" y="291"/>
                    <a:pt x="179" y="229"/>
                    <a:pt x="179" y="153"/>
                  </a:cubicBezTo>
                  <a:close/>
                </a:path>
              </a:pathLst>
            </a:custGeom>
            <a:solidFill>
              <a:srgbClr val="B04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" name="Freeform 7">
              <a:extLst>
                <a:ext uri="{FF2B5EF4-FFF2-40B4-BE49-F238E27FC236}">
                  <a16:creationId xmlns:a16="http://schemas.microsoft.com/office/drawing/2014/main" id="{760BE94B-9AA2-49C4-A524-A56E6419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516" y="1049727"/>
              <a:ext cx="339725" cy="609599"/>
            </a:xfrm>
            <a:custGeom>
              <a:avLst/>
              <a:gdLst>
                <a:gd name="T0" fmla="*/ 0 w 214"/>
                <a:gd name="T1" fmla="*/ 152 h 384"/>
                <a:gd name="T2" fmla="*/ 106 w 214"/>
                <a:gd name="T3" fmla="*/ 0 h 384"/>
                <a:gd name="T4" fmla="*/ 214 w 214"/>
                <a:gd name="T5" fmla="*/ 152 h 384"/>
                <a:gd name="T6" fmla="*/ 141 w 214"/>
                <a:gd name="T7" fmla="*/ 152 h 384"/>
                <a:gd name="T8" fmla="*/ 141 w 214"/>
                <a:gd name="T9" fmla="*/ 384 h 384"/>
                <a:gd name="T10" fmla="*/ 73 w 214"/>
                <a:gd name="T11" fmla="*/ 384 h 384"/>
                <a:gd name="T12" fmla="*/ 73 w 214"/>
                <a:gd name="T13" fmla="*/ 152 h 384"/>
                <a:gd name="T14" fmla="*/ 0 w 214"/>
                <a:gd name="T15" fmla="*/ 15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384">
                  <a:moveTo>
                    <a:pt x="0" y="152"/>
                  </a:moveTo>
                  <a:lnTo>
                    <a:pt x="106" y="0"/>
                  </a:lnTo>
                  <a:lnTo>
                    <a:pt x="214" y="152"/>
                  </a:lnTo>
                  <a:lnTo>
                    <a:pt x="141" y="152"/>
                  </a:lnTo>
                  <a:lnTo>
                    <a:pt x="141" y="384"/>
                  </a:lnTo>
                  <a:lnTo>
                    <a:pt x="73" y="384"/>
                  </a:lnTo>
                  <a:lnTo>
                    <a:pt x="73" y="152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A26C73A-8B3D-47BA-A547-CF4DB0019BE0}"/>
              </a:ext>
            </a:extLst>
          </p:cNvPr>
          <p:cNvGrpSpPr/>
          <p:nvPr/>
        </p:nvGrpSpPr>
        <p:grpSpPr>
          <a:xfrm rot="10800000">
            <a:off x="3065094" y="2679893"/>
            <a:ext cx="511176" cy="798860"/>
            <a:chOff x="3978060" y="851289"/>
            <a:chExt cx="682625" cy="1066799"/>
          </a:xfrm>
        </p:grpSpPr>
        <p:sp>
          <p:nvSpPr>
            <p:cNvPr id="103" name="AutoShape 3">
              <a:extLst>
                <a:ext uri="{FF2B5EF4-FFF2-40B4-BE49-F238E27FC236}">
                  <a16:creationId xmlns:a16="http://schemas.microsoft.com/office/drawing/2014/main" id="{284C9FED-BA86-44AF-9621-6FA1ACCC0F9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978060" y="851289"/>
              <a:ext cx="682624" cy="1066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4" name="Oval 5">
              <a:extLst>
                <a:ext uri="{FF2B5EF4-FFF2-40B4-BE49-F238E27FC236}">
                  <a16:creationId xmlns:a16="http://schemas.microsoft.com/office/drawing/2014/main" id="{2C0EC4D1-56B1-4E79-9F45-EE41160FE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635" y="879864"/>
              <a:ext cx="625474" cy="1014413"/>
            </a:xfrm>
            <a:prstGeom prst="ellipse">
              <a:avLst/>
            </a:prstGeom>
            <a:solidFill>
              <a:srgbClr val="ED6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5" name="Freeform 6">
              <a:extLst>
                <a:ext uri="{FF2B5EF4-FFF2-40B4-BE49-F238E27FC236}">
                  <a16:creationId xmlns:a16="http://schemas.microsoft.com/office/drawing/2014/main" id="{3BFA8A3D-7AC6-4327-9804-F83E2F07D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8061" y="851289"/>
              <a:ext cx="682624" cy="1066799"/>
            </a:xfrm>
            <a:custGeom>
              <a:avLst/>
              <a:gdLst>
                <a:gd name="T0" fmla="*/ 195 w 195"/>
                <a:gd name="T1" fmla="*/ 153 h 306"/>
                <a:gd name="T2" fmla="*/ 97 w 195"/>
                <a:gd name="T3" fmla="*/ 306 h 306"/>
                <a:gd name="T4" fmla="*/ 0 w 195"/>
                <a:gd name="T5" fmla="*/ 153 h 306"/>
                <a:gd name="T6" fmla="*/ 97 w 195"/>
                <a:gd name="T7" fmla="*/ 0 h 306"/>
                <a:gd name="T8" fmla="*/ 195 w 195"/>
                <a:gd name="T9" fmla="*/ 153 h 306"/>
                <a:gd name="T10" fmla="*/ 179 w 195"/>
                <a:gd name="T11" fmla="*/ 153 h 306"/>
                <a:gd name="T12" fmla="*/ 97 w 195"/>
                <a:gd name="T13" fmla="*/ 16 h 306"/>
                <a:gd name="T14" fmla="*/ 16 w 195"/>
                <a:gd name="T15" fmla="*/ 153 h 306"/>
                <a:gd name="T16" fmla="*/ 97 w 195"/>
                <a:gd name="T17" fmla="*/ 291 h 306"/>
                <a:gd name="T18" fmla="*/ 179 w 195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306">
                  <a:moveTo>
                    <a:pt x="195" y="153"/>
                  </a:moveTo>
                  <a:cubicBezTo>
                    <a:pt x="195" y="238"/>
                    <a:pt x="151" y="306"/>
                    <a:pt x="97" y="306"/>
                  </a:cubicBezTo>
                  <a:cubicBezTo>
                    <a:pt x="44" y="306"/>
                    <a:pt x="0" y="238"/>
                    <a:pt x="0" y="153"/>
                  </a:cubicBezTo>
                  <a:cubicBezTo>
                    <a:pt x="0" y="69"/>
                    <a:pt x="44" y="0"/>
                    <a:pt x="97" y="0"/>
                  </a:cubicBezTo>
                  <a:cubicBezTo>
                    <a:pt x="151" y="0"/>
                    <a:pt x="195" y="69"/>
                    <a:pt x="195" y="153"/>
                  </a:cubicBezTo>
                  <a:close/>
                  <a:moveTo>
                    <a:pt x="179" y="153"/>
                  </a:moveTo>
                  <a:cubicBezTo>
                    <a:pt x="179" y="78"/>
                    <a:pt x="142" y="16"/>
                    <a:pt x="97" y="16"/>
                  </a:cubicBezTo>
                  <a:cubicBezTo>
                    <a:pt x="52" y="16"/>
                    <a:pt x="16" y="78"/>
                    <a:pt x="16" y="153"/>
                  </a:cubicBezTo>
                  <a:cubicBezTo>
                    <a:pt x="16" y="229"/>
                    <a:pt x="52" y="291"/>
                    <a:pt x="97" y="291"/>
                  </a:cubicBezTo>
                  <a:cubicBezTo>
                    <a:pt x="142" y="291"/>
                    <a:pt x="179" y="229"/>
                    <a:pt x="179" y="153"/>
                  </a:cubicBezTo>
                  <a:close/>
                </a:path>
              </a:pathLst>
            </a:custGeom>
            <a:solidFill>
              <a:srgbClr val="B04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6" name="Freeform 7">
              <a:extLst>
                <a:ext uri="{FF2B5EF4-FFF2-40B4-BE49-F238E27FC236}">
                  <a16:creationId xmlns:a16="http://schemas.microsoft.com/office/drawing/2014/main" id="{4693D2FC-424B-4668-A0AB-F3BBA92E2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516" y="1049727"/>
              <a:ext cx="339725" cy="609599"/>
            </a:xfrm>
            <a:custGeom>
              <a:avLst/>
              <a:gdLst>
                <a:gd name="T0" fmla="*/ 0 w 214"/>
                <a:gd name="T1" fmla="*/ 152 h 384"/>
                <a:gd name="T2" fmla="*/ 106 w 214"/>
                <a:gd name="T3" fmla="*/ 0 h 384"/>
                <a:gd name="T4" fmla="*/ 214 w 214"/>
                <a:gd name="T5" fmla="*/ 152 h 384"/>
                <a:gd name="T6" fmla="*/ 141 w 214"/>
                <a:gd name="T7" fmla="*/ 152 h 384"/>
                <a:gd name="T8" fmla="*/ 141 w 214"/>
                <a:gd name="T9" fmla="*/ 384 h 384"/>
                <a:gd name="T10" fmla="*/ 73 w 214"/>
                <a:gd name="T11" fmla="*/ 384 h 384"/>
                <a:gd name="T12" fmla="*/ 73 w 214"/>
                <a:gd name="T13" fmla="*/ 152 h 384"/>
                <a:gd name="T14" fmla="*/ 0 w 214"/>
                <a:gd name="T15" fmla="*/ 15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384">
                  <a:moveTo>
                    <a:pt x="0" y="152"/>
                  </a:moveTo>
                  <a:lnTo>
                    <a:pt x="106" y="0"/>
                  </a:lnTo>
                  <a:lnTo>
                    <a:pt x="214" y="152"/>
                  </a:lnTo>
                  <a:lnTo>
                    <a:pt x="141" y="152"/>
                  </a:lnTo>
                  <a:lnTo>
                    <a:pt x="141" y="384"/>
                  </a:lnTo>
                  <a:lnTo>
                    <a:pt x="73" y="384"/>
                  </a:lnTo>
                  <a:lnTo>
                    <a:pt x="73" y="152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107" name="Picture 106">
            <a:extLst>
              <a:ext uri="{FF2B5EF4-FFF2-40B4-BE49-F238E27FC236}">
                <a16:creationId xmlns:a16="http://schemas.microsoft.com/office/drawing/2014/main" id="{D96F9244-A8D6-442A-8C0A-D52FBA1588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2152347" y="2038524"/>
            <a:ext cx="786546" cy="504000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7D8A9120-5E3F-4735-A3FC-9D5535AC2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3693784" y="2038524"/>
            <a:ext cx="786546" cy="504000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0C301116-5C8D-4CE1-9370-01AF0ED3A9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3006541" y="1976170"/>
            <a:ext cx="619595" cy="62870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6586C42-9EEA-48DC-A072-0494C75277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05507" y="4849601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F1DB707-9366-49F4-AAE1-8A9E7B5DD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05507" y="4858684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239FFEA-A4E2-47FA-B878-FC69F8B89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05507" y="4867767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AF5FE566-7169-4216-BAB4-AA4B257B0BF7}"/>
              </a:ext>
            </a:extLst>
          </p:cNvPr>
          <p:cNvGrpSpPr/>
          <p:nvPr/>
        </p:nvGrpSpPr>
        <p:grpSpPr>
          <a:xfrm>
            <a:off x="3715056" y="3074761"/>
            <a:ext cx="823913" cy="371475"/>
            <a:chOff x="2089150" y="2951163"/>
            <a:chExt cx="823913" cy="371475"/>
          </a:xfrm>
        </p:grpSpPr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7EA8E360-A21D-43E7-9B24-E0A4F9CF8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5" y="2973388"/>
              <a:ext cx="779463" cy="328613"/>
            </a:xfrm>
            <a:custGeom>
              <a:avLst/>
              <a:gdLst>
                <a:gd name="T0" fmla="*/ 230 w 290"/>
                <a:gd name="T1" fmla="*/ 120 h 120"/>
                <a:gd name="T2" fmla="*/ 59 w 290"/>
                <a:gd name="T3" fmla="*/ 120 h 120"/>
                <a:gd name="T4" fmla="*/ 0 w 290"/>
                <a:gd name="T5" fmla="*/ 60 h 120"/>
                <a:gd name="T6" fmla="*/ 0 w 290"/>
                <a:gd name="T7" fmla="*/ 60 h 120"/>
                <a:gd name="T8" fmla="*/ 59 w 290"/>
                <a:gd name="T9" fmla="*/ 0 h 120"/>
                <a:gd name="T10" fmla="*/ 230 w 290"/>
                <a:gd name="T11" fmla="*/ 0 h 120"/>
                <a:gd name="T12" fmla="*/ 290 w 290"/>
                <a:gd name="T13" fmla="*/ 60 h 120"/>
                <a:gd name="T14" fmla="*/ 290 w 290"/>
                <a:gd name="T15" fmla="*/ 60 h 120"/>
                <a:gd name="T16" fmla="*/ 230 w 290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0" h="120">
                  <a:moveTo>
                    <a:pt x="230" y="120"/>
                  </a:moveTo>
                  <a:cubicBezTo>
                    <a:pt x="59" y="120"/>
                    <a:pt x="59" y="120"/>
                    <a:pt x="59" y="120"/>
                  </a:cubicBezTo>
                  <a:cubicBezTo>
                    <a:pt x="27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27" y="0"/>
                    <a:pt x="59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63" y="0"/>
                    <a:pt x="290" y="27"/>
                    <a:pt x="290" y="60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0" y="93"/>
                    <a:pt x="263" y="120"/>
                    <a:pt x="230" y="120"/>
                  </a:cubicBezTo>
                  <a:close/>
                </a:path>
              </a:pathLst>
            </a:custGeom>
            <a:solidFill>
              <a:srgbClr val="034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0633AE50-934C-40CA-9D5C-C411C3A828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9150" y="2951163"/>
              <a:ext cx="823913" cy="371475"/>
            </a:xfrm>
            <a:custGeom>
              <a:avLst/>
              <a:gdLst>
                <a:gd name="T0" fmla="*/ 238 w 306"/>
                <a:gd name="T1" fmla="*/ 136 h 136"/>
                <a:gd name="T2" fmla="*/ 67 w 306"/>
                <a:gd name="T3" fmla="*/ 136 h 136"/>
                <a:gd name="T4" fmla="*/ 0 w 306"/>
                <a:gd name="T5" fmla="*/ 68 h 136"/>
                <a:gd name="T6" fmla="*/ 67 w 306"/>
                <a:gd name="T7" fmla="*/ 0 h 136"/>
                <a:gd name="T8" fmla="*/ 238 w 306"/>
                <a:gd name="T9" fmla="*/ 0 h 136"/>
                <a:gd name="T10" fmla="*/ 306 w 306"/>
                <a:gd name="T11" fmla="*/ 68 h 136"/>
                <a:gd name="T12" fmla="*/ 238 w 306"/>
                <a:gd name="T13" fmla="*/ 136 h 136"/>
                <a:gd name="T14" fmla="*/ 67 w 306"/>
                <a:gd name="T15" fmla="*/ 16 h 136"/>
                <a:gd name="T16" fmla="*/ 15 w 306"/>
                <a:gd name="T17" fmla="*/ 68 h 136"/>
                <a:gd name="T18" fmla="*/ 67 w 306"/>
                <a:gd name="T19" fmla="*/ 120 h 136"/>
                <a:gd name="T20" fmla="*/ 238 w 306"/>
                <a:gd name="T21" fmla="*/ 120 h 136"/>
                <a:gd name="T22" fmla="*/ 290 w 306"/>
                <a:gd name="T23" fmla="*/ 68 h 136"/>
                <a:gd name="T24" fmla="*/ 238 w 306"/>
                <a:gd name="T25" fmla="*/ 16 h 136"/>
                <a:gd name="T26" fmla="*/ 67 w 306"/>
                <a:gd name="T27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6" h="136">
                  <a:moveTo>
                    <a:pt x="238" y="136"/>
                  </a:moveTo>
                  <a:cubicBezTo>
                    <a:pt x="67" y="136"/>
                    <a:pt x="67" y="136"/>
                    <a:pt x="67" y="136"/>
                  </a:cubicBezTo>
                  <a:cubicBezTo>
                    <a:pt x="30" y="136"/>
                    <a:pt x="0" y="105"/>
                    <a:pt x="0" y="68"/>
                  </a:cubicBezTo>
                  <a:cubicBezTo>
                    <a:pt x="0" y="31"/>
                    <a:pt x="30" y="0"/>
                    <a:pt x="67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76" y="0"/>
                    <a:pt x="306" y="31"/>
                    <a:pt x="306" y="68"/>
                  </a:cubicBezTo>
                  <a:cubicBezTo>
                    <a:pt x="306" y="105"/>
                    <a:pt x="276" y="136"/>
                    <a:pt x="238" y="136"/>
                  </a:cubicBezTo>
                  <a:close/>
                  <a:moveTo>
                    <a:pt x="67" y="16"/>
                  </a:moveTo>
                  <a:cubicBezTo>
                    <a:pt x="39" y="16"/>
                    <a:pt x="15" y="39"/>
                    <a:pt x="15" y="68"/>
                  </a:cubicBezTo>
                  <a:cubicBezTo>
                    <a:pt x="15" y="96"/>
                    <a:pt x="39" y="120"/>
                    <a:pt x="67" y="120"/>
                  </a:cubicBezTo>
                  <a:cubicBezTo>
                    <a:pt x="238" y="120"/>
                    <a:pt x="238" y="120"/>
                    <a:pt x="238" y="120"/>
                  </a:cubicBezTo>
                  <a:cubicBezTo>
                    <a:pt x="267" y="120"/>
                    <a:pt x="290" y="96"/>
                    <a:pt x="290" y="68"/>
                  </a:cubicBezTo>
                  <a:cubicBezTo>
                    <a:pt x="290" y="39"/>
                    <a:pt x="267" y="16"/>
                    <a:pt x="238" y="16"/>
                  </a:cubicBezTo>
                  <a:lnTo>
                    <a:pt x="67" y="16"/>
                  </a:lnTo>
                  <a:close/>
                </a:path>
              </a:pathLst>
            </a:custGeom>
            <a:solidFill>
              <a:srgbClr val="003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2" name="Rectangle 13">
              <a:extLst>
                <a:ext uri="{FF2B5EF4-FFF2-40B4-BE49-F238E27FC236}">
                  <a16:creationId xmlns:a16="http://schemas.microsoft.com/office/drawing/2014/main" id="{55663B04-9FA9-4481-8597-15D410E28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825" y="3019426"/>
              <a:ext cx="61913" cy="234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3" name="Rectangle 14">
              <a:extLst>
                <a:ext uri="{FF2B5EF4-FFF2-40B4-BE49-F238E27FC236}">
                  <a16:creationId xmlns:a16="http://schemas.microsoft.com/office/drawing/2014/main" id="{8DFFE4CD-8A24-4C6B-94FB-DFC8BA266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7300" y="3019426"/>
              <a:ext cx="61913" cy="234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FEDB8E0-486B-4058-AA3F-ED46B3191EDB}"/>
              </a:ext>
            </a:extLst>
          </p:cNvPr>
          <p:cNvGrpSpPr/>
          <p:nvPr/>
        </p:nvGrpSpPr>
        <p:grpSpPr>
          <a:xfrm>
            <a:off x="2080488" y="3083941"/>
            <a:ext cx="827088" cy="371475"/>
            <a:chOff x="3719513" y="2951163"/>
            <a:chExt cx="827088" cy="371475"/>
          </a:xfrm>
        </p:grpSpPr>
        <p:sp>
          <p:nvSpPr>
            <p:cNvPr id="55" name="Freeform 15">
              <a:extLst>
                <a:ext uri="{FF2B5EF4-FFF2-40B4-BE49-F238E27FC236}">
                  <a16:creationId xmlns:a16="http://schemas.microsoft.com/office/drawing/2014/main" id="{A5251792-75ED-4092-B08F-BD7C1D395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2973388"/>
              <a:ext cx="782638" cy="328613"/>
            </a:xfrm>
            <a:custGeom>
              <a:avLst/>
              <a:gdLst>
                <a:gd name="T0" fmla="*/ 231 w 291"/>
                <a:gd name="T1" fmla="*/ 120 h 120"/>
                <a:gd name="T2" fmla="*/ 60 w 291"/>
                <a:gd name="T3" fmla="*/ 120 h 120"/>
                <a:gd name="T4" fmla="*/ 0 w 291"/>
                <a:gd name="T5" fmla="*/ 60 h 120"/>
                <a:gd name="T6" fmla="*/ 0 w 291"/>
                <a:gd name="T7" fmla="*/ 60 h 120"/>
                <a:gd name="T8" fmla="*/ 60 w 291"/>
                <a:gd name="T9" fmla="*/ 0 h 120"/>
                <a:gd name="T10" fmla="*/ 231 w 291"/>
                <a:gd name="T11" fmla="*/ 0 h 120"/>
                <a:gd name="T12" fmla="*/ 291 w 291"/>
                <a:gd name="T13" fmla="*/ 60 h 120"/>
                <a:gd name="T14" fmla="*/ 291 w 291"/>
                <a:gd name="T15" fmla="*/ 60 h 120"/>
                <a:gd name="T16" fmla="*/ 231 w 291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" h="120">
                  <a:moveTo>
                    <a:pt x="231" y="120"/>
                  </a:moveTo>
                  <a:cubicBezTo>
                    <a:pt x="60" y="120"/>
                    <a:pt x="60" y="120"/>
                    <a:pt x="60" y="120"/>
                  </a:cubicBezTo>
                  <a:cubicBezTo>
                    <a:pt x="27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64" y="0"/>
                    <a:pt x="291" y="27"/>
                    <a:pt x="291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93"/>
                    <a:pt x="264" y="120"/>
                    <a:pt x="231" y="120"/>
                  </a:cubicBezTo>
                  <a:close/>
                </a:path>
              </a:pathLst>
            </a:custGeom>
            <a:solidFill>
              <a:srgbClr val="034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6" name="Freeform 16">
              <a:extLst>
                <a:ext uri="{FF2B5EF4-FFF2-40B4-BE49-F238E27FC236}">
                  <a16:creationId xmlns:a16="http://schemas.microsoft.com/office/drawing/2014/main" id="{A806C647-167F-4119-9883-E478CE32F6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9513" y="2951163"/>
              <a:ext cx="827088" cy="371475"/>
            </a:xfrm>
            <a:custGeom>
              <a:avLst/>
              <a:gdLst>
                <a:gd name="T0" fmla="*/ 239 w 307"/>
                <a:gd name="T1" fmla="*/ 136 h 136"/>
                <a:gd name="T2" fmla="*/ 68 w 307"/>
                <a:gd name="T3" fmla="*/ 136 h 136"/>
                <a:gd name="T4" fmla="*/ 0 w 307"/>
                <a:gd name="T5" fmla="*/ 68 h 136"/>
                <a:gd name="T6" fmla="*/ 68 w 307"/>
                <a:gd name="T7" fmla="*/ 0 h 136"/>
                <a:gd name="T8" fmla="*/ 239 w 307"/>
                <a:gd name="T9" fmla="*/ 0 h 136"/>
                <a:gd name="T10" fmla="*/ 307 w 307"/>
                <a:gd name="T11" fmla="*/ 68 h 136"/>
                <a:gd name="T12" fmla="*/ 239 w 307"/>
                <a:gd name="T13" fmla="*/ 136 h 136"/>
                <a:gd name="T14" fmla="*/ 68 w 307"/>
                <a:gd name="T15" fmla="*/ 16 h 136"/>
                <a:gd name="T16" fmla="*/ 16 w 307"/>
                <a:gd name="T17" fmla="*/ 68 h 136"/>
                <a:gd name="T18" fmla="*/ 68 w 307"/>
                <a:gd name="T19" fmla="*/ 120 h 136"/>
                <a:gd name="T20" fmla="*/ 239 w 307"/>
                <a:gd name="T21" fmla="*/ 120 h 136"/>
                <a:gd name="T22" fmla="*/ 291 w 307"/>
                <a:gd name="T23" fmla="*/ 68 h 136"/>
                <a:gd name="T24" fmla="*/ 239 w 307"/>
                <a:gd name="T25" fmla="*/ 16 h 136"/>
                <a:gd name="T26" fmla="*/ 68 w 307"/>
                <a:gd name="T27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7" h="136">
                  <a:moveTo>
                    <a:pt x="239" y="136"/>
                  </a:moveTo>
                  <a:cubicBezTo>
                    <a:pt x="68" y="136"/>
                    <a:pt x="68" y="136"/>
                    <a:pt x="68" y="136"/>
                  </a:cubicBezTo>
                  <a:cubicBezTo>
                    <a:pt x="31" y="136"/>
                    <a:pt x="0" y="105"/>
                    <a:pt x="0" y="68"/>
                  </a:cubicBezTo>
                  <a:cubicBezTo>
                    <a:pt x="0" y="31"/>
                    <a:pt x="31" y="0"/>
                    <a:pt x="68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76" y="0"/>
                    <a:pt x="307" y="31"/>
                    <a:pt x="307" y="68"/>
                  </a:cubicBezTo>
                  <a:cubicBezTo>
                    <a:pt x="307" y="105"/>
                    <a:pt x="276" y="136"/>
                    <a:pt x="239" y="136"/>
                  </a:cubicBezTo>
                  <a:close/>
                  <a:moveTo>
                    <a:pt x="68" y="16"/>
                  </a:moveTo>
                  <a:cubicBezTo>
                    <a:pt x="39" y="16"/>
                    <a:pt x="16" y="39"/>
                    <a:pt x="16" y="68"/>
                  </a:cubicBezTo>
                  <a:cubicBezTo>
                    <a:pt x="16" y="96"/>
                    <a:pt x="39" y="120"/>
                    <a:pt x="68" y="120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68" y="120"/>
                    <a:pt x="291" y="96"/>
                    <a:pt x="291" y="68"/>
                  </a:cubicBezTo>
                  <a:cubicBezTo>
                    <a:pt x="291" y="39"/>
                    <a:pt x="268" y="16"/>
                    <a:pt x="239" y="16"/>
                  </a:cubicBezTo>
                  <a:lnTo>
                    <a:pt x="68" y="16"/>
                  </a:lnTo>
                  <a:close/>
                </a:path>
              </a:pathLst>
            </a:custGeom>
            <a:solidFill>
              <a:srgbClr val="003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7" name="Freeform 17">
              <a:extLst>
                <a:ext uri="{FF2B5EF4-FFF2-40B4-BE49-F238E27FC236}">
                  <a16:creationId xmlns:a16="http://schemas.microsoft.com/office/drawing/2014/main" id="{C1445D50-6C96-4CB1-9A0E-B62D0DBC6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3019426"/>
              <a:ext cx="220663" cy="234950"/>
            </a:xfrm>
            <a:custGeom>
              <a:avLst/>
              <a:gdLst>
                <a:gd name="T0" fmla="*/ 139 w 139"/>
                <a:gd name="T1" fmla="*/ 148 h 148"/>
                <a:gd name="T2" fmla="*/ 95 w 139"/>
                <a:gd name="T3" fmla="*/ 148 h 148"/>
                <a:gd name="T4" fmla="*/ 0 w 139"/>
                <a:gd name="T5" fmla="*/ 0 h 148"/>
                <a:gd name="T6" fmla="*/ 46 w 139"/>
                <a:gd name="T7" fmla="*/ 0 h 148"/>
                <a:gd name="T8" fmla="*/ 139 w 13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48">
                  <a:moveTo>
                    <a:pt x="139" y="148"/>
                  </a:moveTo>
                  <a:lnTo>
                    <a:pt x="95" y="148"/>
                  </a:lnTo>
                  <a:lnTo>
                    <a:pt x="0" y="0"/>
                  </a:lnTo>
                  <a:lnTo>
                    <a:pt x="46" y="0"/>
                  </a:lnTo>
                  <a:lnTo>
                    <a:pt x="139" y="1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8" name="Freeform 18">
              <a:extLst>
                <a:ext uri="{FF2B5EF4-FFF2-40B4-BE49-F238E27FC236}">
                  <a16:creationId xmlns:a16="http://schemas.microsoft.com/office/drawing/2014/main" id="{3E5E2336-A719-4A1C-B5DA-42013ED14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3019426"/>
              <a:ext cx="220663" cy="234950"/>
            </a:xfrm>
            <a:custGeom>
              <a:avLst/>
              <a:gdLst>
                <a:gd name="T0" fmla="*/ 139 w 139"/>
                <a:gd name="T1" fmla="*/ 0 h 148"/>
                <a:gd name="T2" fmla="*/ 95 w 139"/>
                <a:gd name="T3" fmla="*/ 0 h 148"/>
                <a:gd name="T4" fmla="*/ 0 w 139"/>
                <a:gd name="T5" fmla="*/ 148 h 148"/>
                <a:gd name="T6" fmla="*/ 46 w 139"/>
                <a:gd name="T7" fmla="*/ 148 h 148"/>
                <a:gd name="T8" fmla="*/ 139 w 139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48">
                  <a:moveTo>
                    <a:pt x="139" y="0"/>
                  </a:moveTo>
                  <a:lnTo>
                    <a:pt x="95" y="0"/>
                  </a:lnTo>
                  <a:lnTo>
                    <a:pt x="0" y="148"/>
                  </a:lnTo>
                  <a:lnTo>
                    <a:pt x="46" y="148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F312A9C6-961B-445C-8EEA-FC18891C7A2C}"/>
              </a:ext>
            </a:extLst>
          </p:cNvPr>
          <p:cNvSpPr txBox="1"/>
          <p:nvPr/>
        </p:nvSpPr>
        <p:spPr>
          <a:xfrm rot="21393821">
            <a:off x="5490088" y="2644565"/>
            <a:ext cx="589643" cy="355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800" b="1" dirty="0">
                <a:solidFill>
                  <a:schemeClr val="bg1"/>
                </a:solidFill>
                <a:latin typeface="Comic Sans MS" panose="030F0702030302020204" pitchFamily="66" charset="0"/>
                <a:ea typeface="ＭＳ Ｐゴシック" charset="0"/>
                <a:cs typeface="ＭＳ Ｐゴシック" charset="0"/>
                <a:sym typeface="Arial" charset="0"/>
              </a:rPr>
              <a:t>2.</a:t>
            </a:r>
            <a:endParaRPr lang="en-US" sz="2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68" name="Group 67" hidden="1">
            <a:extLst>
              <a:ext uri="{FF2B5EF4-FFF2-40B4-BE49-F238E27FC236}">
                <a16:creationId xmlns:a16="http://schemas.microsoft.com/office/drawing/2014/main" id="{4B552FAF-DFED-457E-BC9F-B824ACC150E0}"/>
              </a:ext>
            </a:extLst>
          </p:cNvPr>
          <p:cNvGrpSpPr/>
          <p:nvPr/>
        </p:nvGrpSpPr>
        <p:grpSpPr>
          <a:xfrm>
            <a:off x="2080488" y="3083941"/>
            <a:ext cx="827088" cy="371475"/>
            <a:chOff x="3719513" y="2951163"/>
            <a:chExt cx="827088" cy="371475"/>
          </a:xfrm>
        </p:grpSpPr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id="{F9104582-FFDF-4528-90D7-8954276A3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2973388"/>
              <a:ext cx="782638" cy="328613"/>
            </a:xfrm>
            <a:custGeom>
              <a:avLst/>
              <a:gdLst>
                <a:gd name="T0" fmla="*/ 231 w 291"/>
                <a:gd name="T1" fmla="*/ 120 h 120"/>
                <a:gd name="T2" fmla="*/ 60 w 291"/>
                <a:gd name="T3" fmla="*/ 120 h 120"/>
                <a:gd name="T4" fmla="*/ 0 w 291"/>
                <a:gd name="T5" fmla="*/ 60 h 120"/>
                <a:gd name="T6" fmla="*/ 0 w 291"/>
                <a:gd name="T7" fmla="*/ 60 h 120"/>
                <a:gd name="T8" fmla="*/ 60 w 291"/>
                <a:gd name="T9" fmla="*/ 0 h 120"/>
                <a:gd name="T10" fmla="*/ 231 w 291"/>
                <a:gd name="T11" fmla="*/ 0 h 120"/>
                <a:gd name="T12" fmla="*/ 291 w 291"/>
                <a:gd name="T13" fmla="*/ 60 h 120"/>
                <a:gd name="T14" fmla="*/ 291 w 291"/>
                <a:gd name="T15" fmla="*/ 60 h 120"/>
                <a:gd name="T16" fmla="*/ 231 w 291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" h="120">
                  <a:moveTo>
                    <a:pt x="231" y="120"/>
                  </a:moveTo>
                  <a:cubicBezTo>
                    <a:pt x="60" y="120"/>
                    <a:pt x="60" y="120"/>
                    <a:pt x="60" y="120"/>
                  </a:cubicBezTo>
                  <a:cubicBezTo>
                    <a:pt x="27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64" y="0"/>
                    <a:pt x="291" y="27"/>
                    <a:pt x="291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93"/>
                    <a:pt x="264" y="120"/>
                    <a:pt x="231" y="120"/>
                  </a:cubicBezTo>
                  <a:close/>
                </a:path>
              </a:pathLst>
            </a:custGeom>
            <a:solidFill>
              <a:srgbClr val="034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id="{20A18E46-CB36-40DA-8573-C43E7C5DED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9513" y="2951163"/>
              <a:ext cx="827088" cy="371475"/>
            </a:xfrm>
            <a:custGeom>
              <a:avLst/>
              <a:gdLst>
                <a:gd name="T0" fmla="*/ 239 w 307"/>
                <a:gd name="T1" fmla="*/ 136 h 136"/>
                <a:gd name="T2" fmla="*/ 68 w 307"/>
                <a:gd name="T3" fmla="*/ 136 h 136"/>
                <a:gd name="T4" fmla="*/ 0 w 307"/>
                <a:gd name="T5" fmla="*/ 68 h 136"/>
                <a:gd name="T6" fmla="*/ 68 w 307"/>
                <a:gd name="T7" fmla="*/ 0 h 136"/>
                <a:gd name="T8" fmla="*/ 239 w 307"/>
                <a:gd name="T9" fmla="*/ 0 h 136"/>
                <a:gd name="T10" fmla="*/ 307 w 307"/>
                <a:gd name="T11" fmla="*/ 68 h 136"/>
                <a:gd name="T12" fmla="*/ 239 w 307"/>
                <a:gd name="T13" fmla="*/ 136 h 136"/>
                <a:gd name="T14" fmla="*/ 68 w 307"/>
                <a:gd name="T15" fmla="*/ 16 h 136"/>
                <a:gd name="T16" fmla="*/ 16 w 307"/>
                <a:gd name="T17" fmla="*/ 68 h 136"/>
                <a:gd name="T18" fmla="*/ 68 w 307"/>
                <a:gd name="T19" fmla="*/ 120 h 136"/>
                <a:gd name="T20" fmla="*/ 239 w 307"/>
                <a:gd name="T21" fmla="*/ 120 h 136"/>
                <a:gd name="T22" fmla="*/ 291 w 307"/>
                <a:gd name="T23" fmla="*/ 68 h 136"/>
                <a:gd name="T24" fmla="*/ 239 w 307"/>
                <a:gd name="T25" fmla="*/ 16 h 136"/>
                <a:gd name="T26" fmla="*/ 68 w 307"/>
                <a:gd name="T27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7" h="136">
                  <a:moveTo>
                    <a:pt x="239" y="136"/>
                  </a:moveTo>
                  <a:cubicBezTo>
                    <a:pt x="68" y="136"/>
                    <a:pt x="68" y="136"/>
                    <a:pt x="68" y="136"/>
                  </a:cubicBezTo>
                  <a:cubicBezTo>
                    <a:pt x="31" y="136"/>
                    <a:pt x="0" y="105"/>
                    <a:pt x="0" y="68"/>
                  </a:cubicBezTo>
                  <a:cubicBezTo>
                    <a:pt x="0" y="31"/>
                    <a:pt x="31" y="0"/>
                    <a:pt x="68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76" y="0"/>
                    <a:pt x="307" y="31"/>
                    <a:pt x="307" y="68"/>
                  </a:cubicBezTo>
                  <a:cubicBezTo>
                    <a:pt x="307" y="105"/>
                    <a:pt x="276" y="136"/>
                    <a:pt x="239" y="136"/>
                  </a:cubicBezTo>
                  <a:close/>
                  <a:moveTo>
                    <a:pt x="68" y="16"/>
                  </a:moveTo>
                  <a:cubicBezTo>
                    <a:pt x="39" y="16"/>
                    <a:pt x="16" y="39"/>
                    <a:pt x="16" y="68"/>
                  </a:cubicBezTo>
                  <a:cubicBezTo>
                    <a:pt x="16" y="96"/>
                    <a:pt x="39" y="120"/>
                    <a:pt x="68" y="120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68" y="120"/>
                    <a:pt x="291" y="96"/>
                    <a:pt x="291" y="68"/>
                  </a:cubicBezTo>
                  <a:cubicBezTo>
                    <a:pt x="291" y="39"/>
                    <a:pt x="268" y="16"/>
                    <a:pt x="239" y="16"/>
                  </a:cubicBezTo>
                  <a:lnTo>
                    <a:pt x="68" y="16"/>
                  </a:lnTo>
                  <a:close/>
                </a:path>
              </a:pathLst>
            </a:custGeom>
            <a:solidFill>
              <a:srgbClr val="003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2" name="Freeform 17">
              <a:extLst>
                <a:ext uri="{FF2B5EF4-FFF2-40B4-BE49-F238E27FC236}">
                  <a16:creationId xmlns:a16="http://schemas.microsoft.com/office/drawing/2014/main" id="{A69C3B3A-E711-4DC0-B616-9BDF53BEA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3019426"/>
              <a:ext cx="220663" cy="234950"/>
            </a:xfrm>
            <a:custGeom>
              <a:avLst/>
              <a:gdLst>
                <a:gd name="T0" fmla="*/ 139 w 139"/>
                <a:gd name="T1" fmla="*/ 148 h 148"/>
                <a:gd name="T2" fmla="*/ 95 w 139"/>
                <a:gd name="T3" fmla="*/ 148 h 148"/>
                <a:gd name="T4" fmla="*/ 0 w 139"/>
                <a:gd name="T5" fmla="*/ 0 h 148"/>
                <a:gd name="T6" fmla="*/ 46 w 139"/>
                <a:gd name="T7" fmla="*/ 0 h 148"/>
                <a:gd name="T8" fmla="*/ 139 w 13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48">
                  <a:moveTo>
                    <a:pt x="139" y="148"/>
                  </a:moveTo>
                  <a:lnTo>
                    <a:pt x="95" y="148"/>
                  </a:lnTo>
                  <a:lnTo>
                    <a:pt x="0" y="0"/>
                  </a:lnTo>
                  <a:lnTo>
                    <a:pt x="46" y="0"/>
                  </a:lnTo>
                  <a:lnTo>
                    <a:pt x="139" y="1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4" name="Freeform 18">
              <a:extLst>
                <a:ext uri="{FF2B5EF4-FFF2-40B4-BE49-F238E27FC236}">
                  <a16:creationId xmlns:a16="http://schemas.microsoft.com/office/drawing/2014/main" id="{CF5A80E6-1D97-4832-B585-B9E06DD70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3019426"/>
              <a:ext cx="220663" cy="234950"/>
            </a:xfrm>
            <a:custGeom>
              <a:avLst/>
              <a:gdLst>
                <a:gd name="T0" fmla="*/ 139 w 139"/>
                <a:gd name="T1" fmla="*/ 0 h 148"/>
                <a:gd name="T2" fmla="*/ 95 w 139"/>
                <a:gd name="T3" fmla="*/ 0 h 148"/>
                <a:gd name="T4" fmla="*/ 0 w 139"/>
                <a:gd name="T5" fmla="*/ 148 h 148"/>
                <a:gd name="T6" fmla="*/ 46 w 139"/>
                <a:gd name="T7" fmla="*/ 148 h 148"/>
                <a:gd name="T8" fmla="*/ 139 w 139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48">
                  <a:moveTo>
                    <a:pt x="139" y="0"/>
                  </a:moveTo>
                  <a:lnTo>
                    <a:pt x="95" y="0"/>
                  </a:lnTo>
                  <a:lnTo>
                    <a:pt x="0" y="148"/>
                  </a:lnTo>
                  <a:lnTo>
                    <a:pt x="46" y="148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75" name="Group 74" hidden="1">
            <a:extLst>
              <a:ext uri="{FF2B5EF4-FFF2-40B4-BE49-F238E27FC236}">
                <a16:creationId xmlns:a16="http://schemas.microsoft.com/office/drawing/2014/main" id="{37F27CCA-0EA8-4404-9FED-1B6E241306EE}"/>
              </a:ext>
            </a:extLst>
          </p:cNvPr>
          <p:cNvGrpSpPr/>
          <p:nvPr/>
        </p:nvGrpSpPr>
        <p:grpSpPr>
          <a:xfrm>
            <a:off x="2080488" y="3083941"/>
            <a:ext cx="827088" cy="371475"/>
            <a:chOff x="3719513" y="2951163"/>
            <a:chExt cx="827088" cy="371475"/>
          </a:xfrm>
        </p:grpSpPr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3C843B09-8D63-48BB-9F2C-83C05548D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2973388"/>
              <a:ext cx="782638" cy="328613"/>
            </a:xfrm>
            <a:custGeom>
              <a:avLst/>
              <a:gdLst>
                <a:gd name="T0" fmla="*/ 231 w 291"/>
                <a:gd name="T1" fmla="*/ 120 h 120"/>
                <a:gd name="T2" fmla="*/ 60 w 291"/>
                <a:gd name="T3" fmla="*/ 120 h 120"/>
                <a:gd name="T4" fmla="*/ 0 w 291"/>
                <a:gd name="T5" fmla="*/ 60 h 120"/>
                <a:gd name="T6" fmla="*/ 0 w 291"/>
                <a:gd name="T7" fmla="*/ 60 h 120"/>
                <a:gd name="T8" fmla="*/ 60 w 291"/>
                <a:gd name="T9" fmla="*/ 0 h 120"/>
                <a:gd name="T10" fmla="*/ 231 w 291"/>
                <a:gd name="T11" fmla="*/ 0 h 120"/>
                <a:gd name="T12" fmla="*/ 291 w 291"/>
                <a:gd name="T13" fmla="*/ 60 h 120"/>
                <a:gd name="T14" fmla="*/ 291 w 291"/>
                <a:gd name="T15" fmla="*/ 60 h 120"/>
                <a:gd name="T16" fmla="*/ 231 w 291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" h="120">
                  <a:moveTo>
                    <a:pt x="231" y="120"/>
                  </a:moveTo>
                  <a:cubicBezTo>
                    <a:pt x="60" y="120"/>
                    <a:pt x="60" y="120"/>
                    <a:pt x="60" y="120"/>
                  </a:cubicBezTo>
                  <a:cubicBezTo>
                    <a:pt x="27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64" y="0"/>
                    <a:pt x="291" y="27"/>
                    <a:pt x="291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93"/>
                    <a:pt x="264" y="120"/>
                    <a:pt x="231" y="120"/>
                  </a:cubicBezTo>
                  <a:close/>
                </a:path>
              </a:pathLst>
            </a:custGeom>
            <a:solidFill>
              <a:srgbClr val="034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7" name="Freeform 16">
              <a:extLst>
                <a:ext uri="{FF2B5EF4-FFF2-40B4-BE49-F238E27FC236}">
                  <a16:creationId xmlns:a16="http://schemas.microsoft.com/office/drawing/2014/main" id="{1768A5E4-8E56-4A0A-BCCF-4DED31293D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9513" y="2951163"/>
              <a:ext cx="827088" cy="371475"/>
            </a:xfrm>
            <a:custGeom>
              <a:avLst/>
              <a:gdLst>
                <a:gd name="T0" fmla="*/ 239 w 307"/>
                <a:gd name="T1" fmla="*/ 136 h 136"/>
                <a:gd name="T2" fmla="*/ 68 w 307"/>
                <a:gd name="T3" fmla="*/ 136 h 136"/>
                <a:gd name="T4" fmla="*/ 0 w 307"/>
                <a:gd name="T5" fmla="*/ 68 h 136"/>
                <a:gd name="T6" fmla="*/ 68 w 307"/>
                <a:gd name="T7" fmla="*/ 0 h 136"/>
                <a:gd name="T8" fmla="*/ 239 w 307"/>
                <a:gd name="T9" fmla="*/ 0 h 136"/>
                <a:gd name="T10" fmla="*/ 307 w 307"/>
                <a:gd name="T11" fmla="*/ 68 h 136"/>
                <a:gd name="T12" fmla="*/ 239 w 307"/>
                <a:gd name="T13" fmla="*/ 136 h 136"/>
                <a:gd name="T14" fmla="*/ 68 w 307"/>
                <a:gd name="T15" fmla="*/ 16 h 136"/>
                <a:gd name="T16" fmla="*/ 16 w 307"/>
                <a:gd name="T17" fmla="*/ 68 h 136"/>
                <a:gd name="T18" fmla="*/ 68 w 307"/>
                <a:gd name="T19" fmla="*/ 120 h 136"/>
                <a:gd name="T20" fmla="*/ 239 w 307"/>
                <a:gd name="T21" fmla="*/ 120 h 136"/>
                <a:gd name="T22" fmla="*/ 291 w 307"/>
                <a:gd name="T23" fmla="*/ 68 h 136"/>
                <a:gd name="T24" fmla="*/ 239 w 307"/>
                <a:gd name="T25" fmla="*/ 16 h 136"/>
                <a:gd name="T26" fmla="*/ 68 w 307"/>
                <a:gd name="T27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7" h="136">
                  <a:moveTo>
                    <a:pt x="239" y="136"/>
                  </a:moveTo>
                  <a:cubicBezTo>
                    <a:pt x="68" y="136"/>
                    <a:pt x="68" y="136"/>
                    <a:pt x="68" y="136"/>
                  </a:cubicBezTo>
                  <a:cubicBezTo>
                    <a:pt x="31" y="136"/>
                    <a:pt x="0" y="105"/>
                    <a:pt x="0" y="68"/>
                  </a:cubicBezTo>
                  <a:cubicBezTo>
                    <a:pt x="0" y="31"/>
                    <a:pt x="31" y="0"/>
                    <a:pt x="68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76" y="0"/>
                    <a:pt x="307" y="31"/>
                    <a:pt x="307" y="68"/>
                  </a:cubicBezTo>
                  <a:cubicBezTo>
                    <a:pt x="307" y="105"/>
                    <a:pt x="276" y="136"/>
                    <a:pt x="239" y="136"/>
                  </a:cubicBezTo>
                  <a:close/>
                  <a:moveTo>
                    <a:pt x="68" y="16"/>
                  </a:moveTo>
                  <a:cubicBezTo>
                    <a:pt x="39" y="16"/>
                    <a:pt x="16" y="39"/>
                    <a:pt x="16" y="68"/>
                  </a:cubicBezTo>
                  <a:cubicBezTo>
                    <a:pt x="16" y="96"/>
                    <a:pt x="39" y="120"/>
                    <a:pt x="68" y="120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68" y="120"/>
                    <a:pt x="291" y="96"/>
                    <a:pt x="291" y="68"/>
                  </a:cubicBezTo>
                  <a:cubicBezTo>
                    <a:pt x="291" y="39"/>
                    <a:pt x="268" y="16"/>
                    <a:pt x="239" y="16"/>
                  </a:cubicBezTo>
                  <a:lnTo>
                    <a:pt x="68" y="16"/>
                  </a:lnTo>
                  <a:close/>
                </a:path>
              </a:pathLst>
            </a:custGeom>
            <a:solidFill>
              <a:srgbClr val="003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8" name="Freeform 17">
              <a:extLst>
                <a:ext uri="{FF2B5EF4-FFF2-40B4-BE49-F238E27FC236}">
                  <a16:creationId xmlns:a16="http://schemas.microsoft.com/office/drawing/2014/main" id="{0ECBF3AC-B24F-4466-9635-D9CE2EBFB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3019426"/>
              <a:ext cx="220663" cy="234950"/>
            </a:xfrm>
            <a:custGeom>
              <a:avLst/>
              <a:gdLst>
                <a:gd name="T0" fmla="*/ 139 w 139"/>
                <a:gd name="T1" fmla="*/ 148 h 148"/>
                <a:gd name="T2" fmla="*/ 95 w 139"/>
                <a:gd name="T3" fmla="*/ 148 h 148"/>
                <a:gd name="T4" fmla="*/ 0 w 139"/>
                <a:gd name="T5" fmla="*/ 0 h 148"/>
                <a:gd name="T6" fmla="*/ 46 w 139"/>
                <a:gd name="T7" fmla="*/ 0 h 148"/>
                <a:gd name="T8" fmla="*/ 139 w 13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48">
                  <a:moveTo>
                    <a:pt x="139" y="148"/>
                  </a:moveTo>
                  <a:lnTo>
                    <a:pt x="95" y="148"/>
                  </a:lnTo>
                  <a:lnTo>
                    <a:pt x="0" y="0"/>
                  </a:lnTo>
                  <a:lnTo>
                    <a:pt x="46" y="0"/>
                  </a:lnTo>
                  <a:lnTo>
                    <a:pt x="139" y="1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9" name="Freeform 18">
              <a:extLst>
                <a:ext uri="{FF2B5EF4-FFF2-40B4-BE49-F238E27FC236}">
                  <a16:creationId xmlns:a16="http://schemas.microsoft.com/office/drawing/2014/main" id="{20203210-8A61-49BA-8990-48C56343A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3019426"/>
              <a:ext cx="220663" cy="234950"/>
            </a:xfrm>
            <a:custGeom>
              <a:avLst/>
              <a:gdLst>
                <a:gd name="T0" fmla="*/ 139 w 139"/>
                <a:gd name="T1" fmla="*/ 0 h 148"/>
                <a:gd name="T2" fmla="*/ 95 w 139"/>
                <a:gd name="T3" fmla="*/ 0 h 148"/>
                <a:gd name="T4" fmla="*/ 0 w 139"/>
                <a:gd name="T5" fmla="*/ 148 h 148"/>
                <a:gd name="T6" fmla="*/ 46 w 139"/>
                <a:gd name="T7" fmla="*/ 148 h 148"/>
                <a:gd name="T8" fmla="*/ 139 w 139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48">
                  <a:moveTo>
                    <a:pt x="139" y="0"/>
                  </a:moveTo>
                  <a:lnTo>
                    <a:pt x="95" y="0"/>
                  </a:lnTo>
                  <a:lnTo>
                    <a:pt x="0" y="148"/>
                  </a:lnTo>
                  <a:lnTo>
                    <a:pt x="46" y="148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68CB182-D28A-4B5A-9DC7-DCB07289DD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3397" y="2103715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3B15DEE2-54A4-4F9E-BAE6-7E7E184E83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2135" y="2140728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D3726C6D-4F10-4ED8-806D-54A7E0DD5D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2456" y="3034067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D20A0E64-4C2A-4D53-873B-04B2283B55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8896" y="1129258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8D9637C2-55AB-450C-A9BC-C0BB4BCA17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8645" y="2163434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29A13AA4-6687-44DA-8C2B-22F0A15498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5946" y="3040514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8C0D098E-4A2A-4270-B2DF-FF40D13C58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43496" y="2038524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C556D009-0314-4E82-B2A7-C73AF59C28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5806" y="2170551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E31985B8-B6E1-46CE-808F-EB7A6C9D49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2456" y="3047286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A6DBAD6D-4B03-4E80-9E00-EC9BC6EEF9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1452" y="2938478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ED5AEC1E-8FCE-45F0-88AE-270E0C7BB5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8354" y="2163433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6725BA0D-9469-4CBD-AB51-FC6885E54D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4804" y="3040168"/>
            <a:ext cx="1702523" cy="1753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114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250"/>
                            </p:stCondLst>
                            <p:childTnLst>
                              <p:par>
                                <p:cTn id="35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25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75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2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75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250"/>
                            </p:stCondLst>
                            <p:childTnLst>
                              <p:par>
                                <p:cTn id="66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5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2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750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250"/>
                            </p:stCondLst>
                            <p:childTnLst>
                              <p:par>
                                <p:cTn id="7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L -0.14805 0.0053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09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250"/>
                            </p:stCondLst>
                            <p:childTnLst>
                              <p:par>
                                <p:cTn id="80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500" fill="hold"/>
                                        <p:tgtEl>
                                          <p:spTgt spid="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250"/>
                            </p:stCondLst>
                            <p:childTnLst>
                              <p:par>
                                <p:cTn id="8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50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250"/>
                            </p:stCondLst>
                            <p:childTnLst>
                              <p:par>
                                <p:cTn id="8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75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000"/>
                            </p:stCondLst>
                            <p:childTnLst>
                              <p:par>
                                <p:cTn id="95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3000"/>
                            </p:stCondLst>
                            <p:childTnLst>
                              <p:par>
                                <p:cTn id="9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3500"/>
                            </p:stCondLst>
                            <p:childTnLst>
                              <p:par>
                                <p:cTn id="10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250"/>
                            </p:stCondLst>
                            <p:childTnLst>
                              <p:par>
                                <p:cTn id="1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75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625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7500"/>
                            </p:stCondLst>
                            <p:childTnLst>
                              <p:par>
                                <p:cTn id="125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6" dur="5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850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9000"/>
                            </p:stCondLst>
                            <p:childTnLst>
                              <p:par>
                                <p:cTn id="1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3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1000"/>
                            </p:stCondLst>
                            <p:childTnLst>
                              <p:par>
                                <p:cTn id="1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1500"/>
                            </p:stCondLst>
                            <p:childTnLst>
                              <p:par>
                                <p:cTn id="139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0" dur="500" fill="hold"/>
                                        <p:tgtEl>
                                          <p:spTgt spid="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2500"/>
                            </p:stCondLst>
                            <p:childTnLst>
                              <p:par>
                                <p:cTn id="1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10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50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3500"/>
                            </p:stCondLst>
                            <p:childTnLst>
                              <p:par>
                                <p:cTn id="1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400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5250"/>
                            </p:stCondLst>
                            <p:childTnLst>
                              <p:par>
                                <p:cTn id="154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5" dur="500" fill="hold"/>
                                        <p:tgtEl>
                                          <p:spTgt spid="5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6250"/>
                            </p:stCondLst>
                            <p:childTnLst>
                              <p:par>
                                <p:cTn id="1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6750"/>
                            </p:stCondLst>
                            <p:childTnLst>
                              <p:par>
                                <p:cTn id="1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37250"/>
                            </p:stCondLst>
                            <p:childTnLst>
                              <p:par>
                                <p:cTn id="1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38500"/>
                            </p:stCondLst>
                            <p:childTnLst>
                              <p:par>
                                <p:cTn id="1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9000"/>
                            </p:stCondLst>
                            <p:childTnLst>
                              <p:par>
                                <p:cTn id="17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39500"/>
                            </p:stCondLst>
                            <p:childTnLst>
                              <p:par>
                                <p:cTn id="1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40750"/>
                            </p:stCondLst>
                            <p:childTnLst>
                              <p:par>
                                <p:cTn id="184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5" dur="5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41750"/>
                            </p:stCondLst>
                            <p:childTnLst>
                              <p:par>
                                <p:cTn id="18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2250"/>
                            </p:stCondLst>
                            <p:childTnLst>
                              <p:par>
                                <p:cTn id="19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0.14492 -0.00208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4425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8" dur="500" fill="hold"/>
                                        <p:tgtEl>
                                          <p:spTgt spid="5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46500"/>
                            </p:stCondLst>
                            <p:childTnLst>
                              <p:par>
                                <p:cTn id="2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>
            <a:extLst>
              <a:ext uri="{FF2B5EF4-FFF2-40B4-BE49-F238E27FC236}">
                <a16:creationId xmlns:a16="http://schemas.microsoft.com/office/drawing/2014/main" id="{76901199-E302-4E72-BABE-F8CF98E54391}"/>
              </a:ext>
            </a:extLst>
          </p:cNvPr>
          <p:cNvSpPr txBox="1"/>
          <p:nvPr/>
        </p:nvSpPr>
        <p:spPr>
          <a:xfrm>
            <a:off x="214681" y="183783"/>
            <a:ext cx="11909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12375"/>
                </a:solidFill>
                <a:latin typeface="Comic Sans MS" panose="030F0702030302020204" pitchFamily="66" charset="0"/>
              </a:rPr>
              <a:t>Bee-Bots, </a:t>
            </a: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Snakes &amp; Ladders </a:t>
            </a:r>
            <a:r>
              <a:rPr lang="en-US" sz="3200" b="1" dirty="0">
                <a:solidFill>
                  <a:srgbClr val="FCDD1B"/>
                </a:solidFill>
                <a:latin typeface="Comic Sans MS" panose="030F0702030302020204" pitchFamily="66" charset="0"/>
              </a:rPr>
              <a:t>(online version) 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787F1B44-2C46-4C21-8F43-90D665E53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00991">
            <a:off x="6274725" y="3359197"/>
            <a:ext cx="6159462" cy="3464697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8114C6CB-D7BF-4FFD-ADD5-DED0EE76A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58405">
            <a:off x="328364" y="1475510"/>
            <a:ext cx="2400687" cy="427140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9AFD063-D012-4DD9-9ECF-7C3DA46E22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91" b="462"/>
          <a:stretch/>
        </p:blipFill>
        <p:spPr>
          <a:xfrm>
            <a:off x="1538520" y="1298954"/>
            <a:ext cx="9114961" cy="5290412"/>
          </a:xfrm>
          <a:prstGeom prst="rect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F5F88F-8900-4EB7-B890-2DD09CCA3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05507" y="4849601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6586C42-9EEA-48DC-A072-0494C75277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05507" y="4849601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F1DB707-9366-49F4-AAE1-8A9E7B5DD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05507" y="4858684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239FFEA-A4E2-47FA-B878-FC69F8B89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05507" y="4867767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94A41D3-0C0A-45A4-91A5-A9FF6B8887E5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987D5A-953F-42AC-B7F9-30CE6B693128}"/>
              </a:ext>
            </a:extLst>
          </p:cNvPr>
          <p:cNvGrpSpPr/>
          <p:nvPr/>
        </p:nvGrpSpPr>
        <p:grpSpPr>
          <a:xfrm>
            <a:off x="2177504" y="1988756"/>
            <a:ext cx="7836992" cy="2880488"/>
            <a:chOff x="1914811" y="2058430"/>
            <a:chExt cx="7836992" cy="2880488"/>
          </a:xfrm>
        </p:grpSpPr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B2D59DF7-0612-4D2B-B55B-532DB9794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52829" y="3155327"/>
              <a:ext cx="1292592" cy="15990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51A5220-26FE-4C2A-8F85-2F024681B904}"/>
                </a:ext>
              </a:extLst>
            </p:cNvPr>
            <p:cNvGrpSpPr/>
            <p:nvPr/>
          </p:nvGrpSpPr>
          <p:grpSpPr>
            <a:xfrm>
              <a:off x="4669645" y="2769379"/>
              <a:ext cx="5082158" cy="1204939"/>
              <a:chOff x="4471636" y="1758584"/>
              <a:chExt cx="5082158" cy="1204939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95B8F96-F617-48DC-A21B-AF416B81E7A0}"/>
                  </a:ext>
                </a:extLst>
              </p:cNvPr>
              <p:cNvSpPr/>
              <p:nvPr/>
            </p:nvSpPr>
            <p:spPr>
              <a:xfrm rot="21420159">
                <a:off x="4471636" y="1758584"/>
                <a:ext cx="5082158" cy="1204939"/>
              </a:xfrm>
              <a:prstGeom prst="rect">
                <a:avLst/>
              </a:prstGeom>
              <a:solidFill>
                <a:srgbClr val="034E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6ACB6DA-FA8D-4005-8905-1BA2D9683E3D}"/>
                  </a:ext>
                </a:extLst>
              </p:cNvPr>
              <p:cNvSpPr txBox="1"/>
              <p:nvPr/>
            </p:nvSpPr>
            <p:spPr>
              <a:xfrm rot="21420159">
                <a:off x="5045385" y="1995083"/>
                <a:ext cx="4444193" cy="733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500"/>
                  </a:lnSpc>
                </a:pPr>
                <a:r>
                  <a:rPr lang="en-US" sz="2000" dirty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You will see the commands </a:t>
                </a:r>
                <a:br>
                  <a:rPr lang="en-US" sz="2000" dirty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</a:br>
                <a:r>
                  <a:rPr lang="en-US" sz="2000" dirty="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in your program appear here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19BAE1A-9AF9-4549-955A-3A8207BE5145}"/>
                  </a:ext>
                </a:extLst>
              </p:cNvPr>
              <p:cNvSpPr txBox="1"/>
              <p:nvPr/>
            </p:nvSpPr>
            <p:spPr>
              <a:xfrm rot="21393821">
                <a:off x="4633887" y="2205490"/>
                <a:ext cx="599771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US" sz="2800" b="1" dirty="0">
                    <a:solidFill>
                      <a:schemeClr val="bg1"/>
                    </a:solidFill>
                    <a:latin typeface="Comic Sans MS" panose="030F0702030302020204" pitchFamily="66" charset="0"/>
                    <a:ea typeface="ＭＳ Ｐゴシック" charset="0"/>
                    <a:cs typeface="ＭＳ Ｐゴシック" charset="0"/>
                    <a:sym typeface="Arial" charset="0"/>
                  </a:rPr>
                  <a:t>2.</a:t>
                </a:r>
                <a:endParaRPr lang="en-US" sz="2800" b="1" dirty="0">
                  <a:solidFill>
                    <a:schemeClr val="bg1"/>
                  </a:solidFill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379D691-80C0-489D-AB2D-157F497AB735}"/>
                </a:ext>
              </a:extLst>
            </p:cNvPr>
            <p:cNvGrpSpPr/>
            <p:nvPr/>
          </p:nvGrpSpPr>
          <p:grpSpPr>
            <a:xfrm>
              <a:off x="1914811" y="2058430"/>
              <a:ext cx="2803055" cy="2880488"/>
              <a:chOff x="1914811" y="1314995"/>
              <a:chExt cx="2803055" cy="2880488"/>
            </a:xfrm>
          </p:grpSpPr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8A045C60-28C2-4798-ACB9-BB37877C7968}"/>
                  </a:ext>
                </a:extLst>
              </p:cNvPr>
              <p:cNvSpPr/>
              <p:nvPr/>
            </p:nvSpPr>
            <p:spPr>
              <a:xfrm>
                <a:off x="1914811" y="1314995"/>
                <a:ext cx="2803055" cy="2880488"/>
              </a:xfrm>
              <a:prstGeom prst="roundRect">
                <a:avLst>
                  <a:gd name="adj" fmla="val 10889"/>
                </a:avLst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dirty="0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D9FB9715-8C05-42FD-8E7F-5E09DD67C05E}"/>
                  </a:ext>
                </a:extLst>
              </p:cNvPr>
              <p:cNvGrpSpPr/>
              <p:nvPr/>
            </p:nvGrpSpPr>
            <p:grpSpPr>
              <a:xfrm>
                <a:off x="3063058" y="1522432"/>
                <a:ext cx="513213" cy="2376458"/>
                <a:chOff x="3058090" y="1451808"/>
                <a:chExt cx="513213" cy="2376458"/>
              </a:xfrm>
            </p:grpSpPr>
            <p:sp>
              <p:nvSpPr>
                <p:cNvPr id="10" name="AutoShape 3">
                  <a:extLst>
                    <a:ext uri="{FF2B5EF4-FFF2-40B4-BE49-F238E27FC236}">
                      <a16:creationId xmlns:a16="http://schemas.microsoft.com/office/drawing/2014/main" id="{C98A6F56-7F8C-4AF3-82B0-019D5DE91466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058090" y="1451808"/>
                  <a:ext cx="511175" cy="7988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93ED4603-7875-4309-8258-5C5F84CAD196}"/>
                    </a:ext>
                  </a:extLst>
                </p:cNvPr>
                <p:cNvGrpSpPr/>
                <p:nvPr/>
              </p:nvGrpSpPr>
              <p:grpSpPr>
                <a:xfrm rot="10800000">
                  <a:off x="3060128" y="3029406"/>
                  <a:ext cx="511175" cy="798860"/>
                  <a:chOff x="3978060" y="851289"/>
                  <a:chExt cx="682624" cy="1066799"/>
                </a:xfrm>
              </p:grpSpPr>
              <p:sp>
                <p:nvSpPr>
                  <p:cNvPr id="45" name="AutoShape 3">
                    <a:extLst>
                      <a:ext uri="{FF2B5EF4-FFF2-40B4-BE49-F238E27FC236}">
                        <a16:creationId xmlns:a16="http://schemas.microsoft.com/office/drawing/2014/main" id="{369ABE9A-EF81-4125-AFDE-354123E2B7AB}"/>
                      </a:ext>
                    </a:extLst>
                  </p:cNvPr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3978060" y="851289"/>
                    <a:ext cx="682624" cy="10667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dirty="0"/>
                  </a:p>
                </p:txBody>
              </p:sp>
              <p:sp>
                <p:nvSpPr>
                  <p:cNvPr id="48" name="Freeform 7">
                    <a:extLst>
                      <a:ext uri="{FF2B5EF4-FFF2-40B4-BE49-F238E27FC236}">
                        <a16:creationId xmlns:a16="http://schemas.microsoft.com/office/drawing/2014/main" id="{3BDE13AA-A4AE-4FC8-950F-68A0C8E8F3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49516" y="1049727"/>
                    <a:ext cx="339725" cy="609599"/>
                  </a:xfrm>
                  <a:custGeom>
                    <a:avLst/>
                    <a:gdLst>
                      <a:gd name="T0" fmla="*/ 0 w 214"/>
                      <a:gd name="T1" fmla="*/ 152 h 384"/>
                      <a:gd name="T2" fmla="*/ 106 w 214"/>
                      <a:gd name="T3" fmla="*/ 0 h 384"/>
                      <a:gd name="T4" fmla="*/ 214 w 214"/>
                      <a:gd name="T5" fmla="*/ 152 h 384"/>
                      <a:gd name="T6" fmla="*/ 141 w 214"/>
                      <a:gd name="T7" fmla="*/ 152 h 384"/>
                      <a:gd name="T8" fmla="*/ 141 w 214"/>
                      <a:gd name="T9" fmla="*/ 384 h 384"/>
                      <a:gd name="T10" fmla="*/ 73 w 214"/>
                      <a:gd name="T11" fmla="*/ 384 h 384"/>
                      <a:gd name="T12" fmla="*/ 73 w 214"/>
                      <a:gd name="T13" fmla="*/ 152 h 384"/>
                      <a:gd name="T14" fmla="*/ 0 w 214"/>
                      <a:gd name="T15" fmla="*/ 152 h 3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14" h="384">
                        <a:moveTo>
                          <a:pt x="0" y="152"/>
                        </a:moveTo>
                        <a:lnTo>
                          <a:pt x="106" y="0"/>
                        </a:lnTo>
                        <a:lnTo>
                          <a:pt x="214" y="152"/>
                        </a:lnTo>
                        <a:lnTo>
                          <a:pt x="141" y="152"/>
                        </a:lnTo>
                        <a:lnTo>
                          <a:pt x="141" y="384"/>
                        </a:lnTo>
                        <a:lnTo>
                          <a:pt x="73" y="384"/>
                        </a:lnTo>
                        <a:lnTo>
                          <a:pt x="73" y="152"/>
                        </a:lnTo>
                        <a:lnTo>
                          <a:pt x="0" y="15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dirty="0"/>
                  </a:p>
                </p:txBody>
              </p:sp>
            </p:grpSp>
          </p:grpSp>
        </p:grpSp>
        <p:pic>
          <p:nvPicPr>
            <p:cNvPr id="49" name="Picture 5" descr="Screen Shot 2017-11-06 at 14.06.06.png">
              <a:extLst>
                <a:ext uri="{FF2B5EF4-FFF2-40B4-BE49-F238E27FC236}">
                  <a16:creationId xmlns:a16="http://schemas.microsoft.com/office/drawing/2014/main" id="{FE523FDA-6B59-4974-BB2C-74418383D4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0" t="78537" r="80493" b="934"/>
            <a:stretch/>
          </p:blipFill>
          <p:spPr bwMode="auto">
            <a:xfrm>
              <a:off x="1943566" y="2074187"/>
              <a:ext cx="2748993" cy="2852504"/>
            </a:xfrm>
            <a:prstGeom prst="roundRect">
              <a:avLst>
                <a:gd name="adj" fmla="val 9822"/>
              </a:avLst>
            </a:prstGeom>
            <a:solidFill>
              <a:srgbClr val="FFFFFF">
                <a:shade val="85000"/>
              </a:srgb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</p:pic>
      </p:grpSp>
    </p:spTree>
    <p:extLst>
      <p:ext uri="{BB962C8B-B14F-4D97-AF65-F5344CB8AC3E}">
        <p14:creationId xmlns:p14="http://schemas.microsoft.com/office/powerpoint/2010/main" val="378012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>
            <a:extLst>
              <a:ext uri="{FF2B5EF4-FFF2-40B4-BE49-F238E27FC236}">
                <a16:creationId xmlns:a16="http://schemas.microsoft.com/office/drawing/2014/main" id="{76901199-E302-4E72-BABE-F8CF98E54391}"/>
              </a:ext>
            </a:extLst>
          </p:cNvPr>
          <p:cNvSpPr txBox="1"/>
          <p:nvPr/>
        </p:nvSpPr>
        <p:spPr>
          <a:xfrm>
            <a:off x="214681" y="183783"/>
            <a:ext cx="11909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12375"/>
                </a:solidFill>
                <a:latin typeface="Comic Sans MS" panose="030F0702030302020204" pitchFamily="66" charset="0"/>
              </a:rPr>
              <a:t>Bee-Bots, </a:t>
            </a: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Snakes &amp; Ladders </a:t>
            </a:r>
            <a:r>
              <a:rPr lang="en-US" sz="3200" b="1" dirty="0">
                <a:solidFill>
                  <a:srgbClr val="FCDD1B"/>
                </a:solidFill>
                <a:latin typeface="Comic Sans MS" panose="030F0702030302020204" pitchFamily="66" charset="0"/>
              </a:rPr>
              <a:t>(online version) 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787F1B44-2C46-4C21-8F43-90D665E53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00991">
            <a:off x="6274725" y="3359197"/>
            <a:ext cx="6159462" cy="3464697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8114C6CB-D7BF-4FFD-ADD5-DED0EE76A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58405">
            <a:off x="328364" y="1475510"/>
            <a:ext cx="2400687" cy="427140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9AFD063-D012-4DD9-9ECF-7C3DA46E22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91" b="462"/>
          <a:stretch/>
        </p:blipFill>
        <p:spPr>
          <a:xfrm>
            <a:off x="1538520" y="1298954"/>
            <a:ext cx="9114961" cy="5290412"/>
          </a:xfrm>
          <a:prstGeom prst="rect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F5F88F-8900-4EB7-B890-2DD09CCA3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05507" y="4849601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51A5220-26FE-4C2A-8F85-2F024681B904}"/>
              </a:ext>
            </a:extLst>
          </p:cNvPr>
          <p:cNvGrpSpPr/>
          <p:nvPr/>
        </p:nvGrpSpPr>
        <p:grpSpPr>
          <a:xfrm>
            <a:off x="4669645" y="1232548"/>
            <a:ext cx="5082158" cy="1204939"/>
            <a:chOff x="4471636" y="1758584"/>
            <a:chExt cx="5082158" cy="120493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95B8F96-F617-48DC-A21B-AF416B81E7A0}"/>
                </a:ext>
              </a:extLst>
            </p:cNvPr>
            <p:cNvSpPr/>
            <p:nvPr/>
          </p:nvSpPr>
          <p:spPr>
            <a:xfrm rot="21420159">
              <a:off x="4471636" y="1758584"/>
              <a:ext cx="5082158" cy="1204939"/>
            </a:xfrm>
            <a:prstGeom prst="rect">
              <a:avLst/>
            </a:prstGeom>
            <a:solidFill>
              <a:srgbClr val="034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6ACB6DA-FA8D-4005-8905-1BA2D9683E3D}"/>
                </a:ext>
              </a:extLst>
            </p:cNvPr>
            <p:cNvSpPr txBox="1"/>
            <p:nvPr/>
          </p:nvSpPr>
          <p:spPr>
            <a:xfrm rot="21420159">
              <a:off x="5048762" y="2007908"/>
              <a:ext cx="444419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Click </a:t>
              </a:r>
              <a:r>
                <a:rPr lang="en-US" sz="20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‘Go’ </a:t>
              </a:r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to run your program </a:t>
              </a:r>
              <a:b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and watch your Bee-Bot move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19BAE1A-9AF9-4549-955A-3A8207BE5145}"/>
                </a:ext>
              </a:extLst>
            </p:cNvPr>
            <p:cNvSpPr txBox="1"/>
            <p:nvPr/>
          </p:nvSpPr>
          <p:spPr>
            <a:xfrm rot="21393821">
              <a:off x="4633829" y="2203573"/>
              <a:ext cx="6637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2800" b="1" dirty="0">
                  <a:solidFill>
                    <a:schemeClr val="bg1"/>
                  </a:solidFill>
                  <a:latin typeface="Comic Sans MS" panose="030F0702030302020204" pitchFamily="66" charset="0"/>
                  <a:ea typeface="ＭＳ Ｐゴシック" charset="0"/>
                  <a:cs typeface="ＭＳ Ｐゴシック" charset="0"/>
                  <a:sym typeface="Arial" charset="0"/>
                </a:rPr>
                <a:t>3.</a:t>
              </a:r>
              <a:endParaRPr lang="en-US" sz="2800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pic>
        <p:nvPicPr>
          <p:cNvPr id="111" name="Picture 110">
            <a:extLst>
              <a:ext uri="{FF2B5EF4-FFF2-40B4-BE49-F238E27FC236}">
                <a16:creationId xmlns:a16="http://schemas.microsoft.com/office/drawing/2014/main" id="{88EF53E5-3004-498B-854C-9E2FECFCE5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137" y="4807200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B2D59DF7-0612-4D2B-B55B-532DB9794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829" y="3155327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379D691-80C0-489D-AB2D-157F497AB735}"/>
              </a:ext>
            </a:extLst>
          </p:cNvPr>
          <p:cNvGrpSpPr/>
          <p:nvPr/>
        </p:nvGrpSpPr>
        <p:grpSpPr>
          <a:xfrm>
            <a:off x="1914811" y="879148"/>
            <a:ext cx="2803055" cy="2880488"/>
            <a:chOff x="1914811" y="1314995"/>
            <a:chExt cx="2803055" cy="288048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8A045C60-28C2-4798-ACB9-BB37877C7968}"/>
                </a:ext>
              </a:extLst>
            </p:cNvPr>
            <p:cNvSpPr/>
            <p:nvPr/>
          </p:nvSpPr>
          <p:spPr>
            <a:xfrm>
              <a:off x="1914811" y="1314995"/>
              <a:ext cx="2803055" cy="2880488"/>
            </a:xfrm>
            <a:prstGeom prst="roundRect">
              <a:avLst>
                <a:gd name="adj" fmla="val 10889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9FB9715-8C05-42FD-8E7F-5E09DD67C05E}"/>
                </a:ext>
              </a:extLst>
            </p:cNvPr>
            <p:cNvGrpSpPr/>
            <p:nvPr/>
          </p:nvGrpSpPr>
          <p:grpSpPr>
            <a:xfrm>
              <a:off x="3063058" y="1522432"/>
              <a:ext cx="513213" cy="2376458"/>
              <a:chOff x="3058090" y="1451808"/>
              <a:chExt cx="513213" cy="2376458"/>
            </a:xfrm>
          </p:grpSpPr>
          <p:sp>
            <p:nvSpPr>
              <p:cNvPr id="10" name="AutoShape 3">
                <a:extLst>
                  <a:ext uri="{FF2B5EF4-FFF2-40B4-BE49-F238E27FC236}">
                    <a16:creationId xmlns:a16="http://schemas.microsoft.com/office/drawing/2014/main" id="{C98A6F56-7F8C-4AF3-82B0-019D5DE91466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058090" y="1451808"/>
                <a:ext cx="511175" cy="7988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93ED4603-7875-4309-8258-5C5F84CAD196}"/>
                  </a:ext>
                </a:extLst>
              </p:cNvPr>
              <p:cNvGrpSpPr/>
              <p:nvPr/>
            </p:nvGrpSpPr>
            <p:grpSpPr>
              <a:xfrm rot="10800000">
                <a:off x="3060128" y="3029406"/>
                <a:ext cx="511175" cy="798860"/>
                <a:chOff x="3978060" y="851289"/>
                <a:chExt cx="682624" cy="1066799"/>
              </a:xfrm>
            </p:grpSpPr>
            <p:sp>
              <p:nvSpPr>
                <p:cNvPr id="45" name="AutoShape 3">
                  <a:extLst>
                    <a:ext uri="{FF2B5EF4-FFF2-40B4-BE49-F238E27FC236}">
                      <a16:creationId xmlns:a16="http://schemas.microsoft.com/office/drawing/2014/main" id="{369ABE9A-EF81-4125-AFDE-354123E2B7AB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978060" y="851289"/>
                  <a:ext cx="682624" cy="10667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48" name="Freeform 7">
                  <a:extLst>
                    <a:ext uri="{FF2B5EF4-FFF2-40B4-BE49-F238E27FC236}">
                      <a16:creationId xmlns:a16="http://schemas.microsoft.com/office/drawing/2014/main" id="{3BDE13AA-A4AE-4FC8-950F-68A0C8E8F3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49516" y="1049727"/>
                  <a:ext cx="339725" cy="609599"/>
                </a:xfrm>
                <a:custGeom>
                  <a:avLst/>
                  <a:gdLst>
                    <a:gd name="T0" fmla="*/ 0 w 214"/>
                    <a:gd name="T1" fmla="*/ 152 h 384"/>
                    <a:gd name="T2" fmla="*/ 106 w 214"/>
                    <a:gd name="T3" fmla="*/ 0 h 384"/>
                    <a:gd name="T4" fmla="*/ 214 w 214"/>
                    <a:gd name="T5" fmla="*/ 152 h 384"/>
                    <a:gd name="T6" fmla="*/ 141 w 214"/>
                    <a:gd name="T7" fmla="*/ 152 h 384"/>
                    <a:gd name="T8" fmla="*/ 141 w 214"/>
                    <a:gd name="T9" fmla="*/ 384 h 384"/>
                    <a:gd name="T10" fmla="*/ 73 w 214"/>
                    <a:gd name="T11" fmla="*/ 384 h 384"/>
                    <a:gd name="T12" fmla="*/ 73 w 214"/>
                    <a:gd name="T13" fmla="*/ 152 h 384"/>
                    <a:gd name="T14" fmla="*/ 0 w 214"/>
                    <a:gd name="T15" fmla="*/ 152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4" h="384">
                      <a:moveTo>
                        <a:pt x="0" y="152"/>
                      </a:moveTo>
                      <a:lnTo>
                        <a:pt x="106" y="0"/>
                      </a:lnTo>
                      <a:lnTo>
                        <a:pt x="214" y="152"/>
                      </a:lnTo>
                      <a:lnTo>
                        <a:pt x="141" y="152"/>
                      </a:lnTo>
                      <a:lnTo>
                        <a:pt x="141" y="384"/>
                      </a:lnTo>
                      <a:lnTo>
                        <a:pt x="73" y="384"/>
                      </a:lnTo>
                      <a:lnTo>
                        <a:pt x="73" y="152"/>
                      </a:lnTo>
                      <a:lnTo>
                        <a:pt x="0" y="1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</p:grp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C9F85D0E-BDB7-4AEE-9E41-4FF252CCF5B2}"/>
              </a:ext>
            </a:extLst>
          </p:cNvPr>
          <p:cNvGrpSpPr/>
          <p:nvPr/>
        </p:nvGrpSpPr>
        <p:grpSpPr>
          <a:xfrm>
            <a:off x="3063059" y="1083950"/>
            <a:ext cx="511176" cy="798860"/>
            <a:chOff x="3978060" y="851289"/>
            <a:chExt cx="682625" cy="1066799"/>
          </a:xfrm>
        </p:grpSpPr>
        <p:sp>
          <p:nvSpPr>
            <p:cNvPr id="98" name="AutoShape 3">
              <a:extLst>
                <a:ext uri="{FF2B5EF4-FFF2-40B4-BE49-F238E27FC236}">
                  <a16:creationId xmlns:a16="http://schemas.microsoft.com/office/drawing/2014/main" id="{8E8B209B-9C67-4809-BE03-C32D4CA3C13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978060" y="851289"/>
              <a:ext cx="682624" cy="1066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" name="Oval 5">
              <a:extLst>
                <a:ext uri="{FF2B5EF4-FFF2-40B4-BE49-F238E27FC236}">
                  <a16:creationId xmlns:a16="http://schemas.microsoft.com/office/drawing/2014/main" id="{A89C47F1-2769-4E57-846D-768A0396D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634" y="879864"/>
              <a:ext cx="625474" cy="1014413"/>
            </a:xfrm>
            <a:prstGeom prst="ellipse">
              <a:avLst/>
            </a:prstGeom>
            <a:solidFill>
              <a:srgbClr val="ED6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BF8625A3-86DD-45F1-900E-B6CEF709E9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8061" y="851289"/>
              <a:ext cx="682624" cy="1066799"/>
            </a:xfrm>
            <a:custGeom>
              <a:avLst/>
              <a:gdLst>
                <a:gd name="T0" fmla="*/ 195 w 195"/>
                <a:gd name="T1" fmla="*/ 153 h 306"/>
                <a:gd name="T2" fmla="*/ 97 w 195"/>
                <a:gd name="T3" fmla="*/ 306 h 306"/>
                <a:gd name="T4" fmla="*/ 0 w 195"/>
                <a:gd name="T5" fmla="*/ 153 h 306"/>
                <a:gd name="T6" fmla="*/ 97 w 195"/>
                <a:gd name="T7" fmla="*/ 0 h 306"/>
                <a:gd name="T8" fmla="*/ 195 w 195"/>
                <a:gd name="T9" fmla="*/ 153 h 306"/>
                <a:gd name="T10" fmla="*/ 179 w 195"/>
                <a:gd name="T11" fmla="*/ 153 h 306"/>
                <a:gd name="T12" fmla="*/ 97 w 195"/>
                <a:gd name="T13" fmla="*/ 16 h 306"/>
                <a:gd name="T14" fmla="*/ 16 w 195"/>
                <a:gd name="T15" fmla="*/ 153 h 306"/>
                <a:gd name="T16" fmla="*/ 97 w 195"/>
                <a:gd name="T17" fmla="*/ 291 h 306"/>
                <a:gd name="T18" fmla="*/ 179 w 195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306">
                  <a:moveTo>
                    <a:pt x="195" y="153"/>
                  </a:moveTo>
                  <a:cubicBezTo>
                    <a:pt x="195" y="238"/>
                    <a:pt x="151" y="306"/>
                    <a:pt x="97" y="306"/>
                  </a:cubicBezTo>
                  <a:cubicBezTo>
                    <a:pt x="44" y="306"/>
                    <a:pt x="0" y="238"/>
                    <a:pt x="0" y="153"/>
                  </a:cubicBezTo>
                  <a:cubicBezTo>
                    <a:pt x="0" y="69"/>
                    <a:pt x="44" y="0"/>
                    <a:pt x="97" y="0"/>
                  </a:cubicBezTo>
                  <a:cubicBezTo>
                    <a:pt x="151" y="0"/>
                    <a:pt x="195" y="69"/>
                    <a:pt x="195" y="153"/>
                  </a:cubicBezTo>
                  <a:close/>
                  <a:moveTo>
                    <a:pt x="179" y="153"/>
                  </a:moveTo>
                  <a:cubicBezTo>
                    <a:pt x="179" y="78"/>
                    <a:pt x="142" y="16"/>
                    <a:pt x="97" y="16"/>
                  </a:cubicBezTo>
                  <a:cubicBezTo>
                    <a:pt x="52" y="16"/>
                    <a:pt x="16" y="78"/>
                    <a:pt x="16" y="153"/>
                  </a:cubicBezTo>
                  <a:cubicBezTo>
                    <a:pt x="16" y="229"/>
                    <a:pt x="52" y="291"/>
                    <a:pt x="97" y="291"/>
                  </a:cubicBezTo>
                  <a:cubicBezTo>
                    <a:pt x="142" y="291"/>
                    <a:pt x="179" y="229"/>
                    <a:pt x="179" y="153"/>
                  </a:cubicBezTo>
                  <a:close/>
                </a:path>
              </a:pathLst>
            </a:custGeom>
            <a:solidFill>
              <a:srgbClr val="B04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" name="Freeform 7">
              <a:extLst>
                <a:ext uri="{FF2B5EF4-FFF2-40B4-BE49-F238E27FC236}">
                  <a16:creationId xmlns:a16="http://schemas.microsoft.com/office/drawing/2014/main" id="{760BE94B-9AA2-49C4-A524-A56E6419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516" y="1049727"/>
              <a:ext cx="339725" cy="609599"/>
            </a:xfrm>
            <a:custGeom>
              <a:avLst/>
              <a:gdLst>
                <a:gd name="T0" fmla="*/ 0 w 214"/>
                <a:gd name="T1" fmla="*/ 152 h 384"/>
                <a:gd name="T2" fmla="*/ 106 w 214"/>
                <a:gd name="T3" fmla="*/ 0 h 384"/>
                <a:gd name="T4" fmla="*/ 214 w 214"/>
                <a:gd name="T5" fmla="*/ 152 h 384"/>
                <a:gd name="T6" fmla="*/ 141 w 214"/>
                <a:gd name="T7" fmla="*/ 152 h 384"/>
                <a:gd name="T8" fmla="*/ 141 w 214"/>
                <a:gd name="T9" fmla="*/ 384 h 384"/>
                <a:gd name="T10" fmla="*/ 73 w 214"/>
                <a:gd name="T11" fmla="*/ 384 h 384"/>
                <a:gd name="T12" fmla="*/ 73 w 214"/>
                <a:gd name="T13" fmla="*/ 152 h 384"/>
                <a:gd name="T14" fmla="*/ 0 w 214"/>
                <a:gd name="T15" fmla="*/ 15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384">
                  <a:moveTo>
                    <a:pt x="0" y="152"/>
                  </a:moveTo>
                  <a:lnTo>
                    <a:pt x="106" y="0"/>
                  </a:lnTo>
                  <a:lnTo>
                    <a:pt x="214" y="152"/>
                  </a:lnTo>
                  <a:lnTo>
                    <a:pt x="141" y="152"/>
                  </a:lnTo>
                  <a:lnTo>
                    <a:pt x="141" y="384"/>
                  </a:lnTo>
                  <a:lnTo>
                    <a:pt x="73" y="384"/>
                  </a:lnTo>
                  <a:lnTo>
                    <a:pt x="73" y="152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A26C73A-8B3D-47BA-A547-CF4DB0019BE0}"/>
              </a:ext>
            </a:extLst>
          </p:cNvPr>
          <p:cNvGrpSpPr/>
          <p:nvPr/>
        </p:nvGrpSpPr>
        <p:grpSpPr>
          <a:xfrm rot="10800000">
            <a:off x="3065094" y="2661548"/>
            <a:ext cx="511176" cy="798860"/>
            <a:chOff x="3978060" y="851289"/>
            <a:chExt cx="682625" cy="1066799"/>
          </a:xfrm>
        </p:grpSpPr>
        <p:sp>
          <p:nvSpPr>
            <p:cNvPr id="103" name="AutoShape 3">
              <a:extLst>
                <a:ext uri="{FF2B5EF4-FFF2-40B4-BE49-F238E27FC236}">
                  <a16:creationId xmlns:a16="http://schemas.microsoft.com/office/drawing/2014/main" id="{284C9FED-BA86-44AF-9621-6FA1ACCC0F9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978060" y="851289"/>
              <a:ext cx="682624" cy="1066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4" name="Oval 5">
              <a:extLst>
                <a:ext uri="{FF2B5EF4-FFF2-40B4-BE49-F238E27FC236}">
                  <a16:creationId xmlns:a16="http://schemas.microsoft.com/office/drawing/2014/main" id="{2C0EC4D1-56B1-4E79-9F45-EE41160FE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635" y="879864"/>
              <a:ext cx="625474" cy="1014413"/>
            </a:xfrm>
            <a:prstGeom prst="ellipse">
              <a:avLst/>
            </a:prstGeom>
            <a:solidFill>
              <a:srgbClr val="ED6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5" name="Freeform 6">
              <a:extLst>
                <a:ext uri="{FF2B5EF4-FFF2-40B4-BE49-F238E27FC236}">
                  <a16:creationId xmlns:a16="http://schemas.microsoft.com/office/drawing/2014/main" id="{3BFA8A3D-7AC6-4327-9804-F83E2F07D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8061" y="851289"/>
              <a:ext cx="682624" cy="1066799"/>
            </a:xfrm>
            <a:custGeom>
              <a:avLst/>
              <a:gdLst>
                <a:gd name="T0" fmla="*/ 195 w 195"/>
                <a:gd name="T1" fmla="*/ 153 h 306"/>
                <a:gd name="T2" fmla="*/ 97 w 195"/>
                <a:gd name="T3" fmla="*/ 306 h 306"/>
                <a:gd name="T4" fmla="*/ 0 w 195"/>
                <a:gd name="T5" fmla="*/ 153 h 306"/>
                <a:gd name="T6" fmla="*/ 97 w 195"/>
                <a:gd name="T7" fmla="*/ 0 h 306"/>
                <a:gd name="T8" fmla="*/ 195 w 195"/>
                <a:gd name="T9" fmla="*/ 153 h 306"/>
                <a:gd name="T10" fmla="*/ 179 w 195"/>
                <a:gd name="T11" fmla="*/ 153 h 306"/>
                <a:gd name="T12" fmla="*/ 97 w 195"/>
                <a:gd name="T13" fmla="*/ 16 h 306"/>
                <a:gd name="T14" fmla="*/ 16 w 195"/>
                <a:gd name="T15" fmla="*/ 153 h 306"/>
                <a:gd name="T16" fmla="*/ 97 w 195"/>
                <a:gd name="T17" fmla="*/ 291 h 306"/>
                <a:gd name="T18" fmla="*/ 179 w 195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306">
                  <a:moveTo>
                    <a:pt x="195" y="153"/>
                  </a:moveTo>
                  <a:cubicBezTo>
                    <a:pt x="195" y="238"/>
                    <a:pt x="151" y="306"/>
                    <a:pt x="97" y="306"/>
                  </a:cubicBezTo>
                  <a:cubicBezTo>
                    <a:pt x="44" y="306"/>
                    <a:pt x="0" y="238"/>
                    <a:pt x="0" y="153"/>
                  </a:cubicBezTo>
                  <a:cubicBezTo>
                    <a:pt x="0" y="69"/>
                    <a:pt x="44" y="0"/>
                    <a:pt x="97" y="0"/>
                  </a:cubicBezTo>
                  <a:cubicBezTo>
                    <a:pt x="151" y="0"/>
                    <a:pt x="195" y="69"/>
                    <a:pt x="195" y="153"/>
                  </a:cubicBezTo>
                  <a:close/>
                  <a:moveTo>
                    <a:pt x="179" y="153"/>
                  </a:moveTo>
                  <a:cubicBezTo>
                    <a:pt x="179" y="78"/>
                    <a:pt x="142" y="16"/>
                    <a:pt x="97" y="16"/>
                  </a:cubicBezTo>
                  <a:cubicBezTo>
                    <a:pt x="52" y="16"/>
                    <a:pt x="16" y="78"/>
                    <a:pt x="16" y="153"/>
                  </a:cubicBezTo>
                  <a:cubicBezTo>
                    <a:pt x="16" y="229"/>
                    <a:pt x="52" y="291"/>
                    <a:pt x="97" y="291"/>
                  </a:cubicBezTo>
                  <a:cubicBezTo>
                    <a:pt x="142" y="291"/>
                    <a:pt x="179" y="229"/>
                    <a:pt x="179" y="153"/>
                  </a:cubicBezTo>
                  <a:close/>
                </a:path>
              </a:pathLst>
            </a:custGeom>
            <a:solidFill>
              <a:srgbClr val="B04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6" name="Freeform 7">
              <a:extLst>
                <a:ext uri="{FF2B5EF4-FFF2-40B4-BE49-F238E27FC236}">
                  <a16:creationId xmlns:a16="http://schemas.microsoft.com/office/drawing/2014/main" id="{4693D2FC-424B-4668-A0AB-F3BBA92E2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516" y="1049727"/>
              <a:ext cx="339725" cy="609599"/>
            </a:xfrm>
            <a:custGeom>
              <a:avLst/>
              <a:gdLst>
                <a:gd name="T0" fmla="*/ 0 w 214"/>
                <a:gd name="T1" fmla="*/ 152 h 384"/>
                <a:gd name="T2" fmla="*/ 106 w 214"/>
                <a:gd name="T3" fmla="*/ 0 h 384"/>
                <a:gd name="T4" fmla="*/ 214 w 214"/>
                <a:gd name="T5" fmla="*/ 152 h 384"/>
                <a:gd name="T6" fmla="*/ 141 w 214"/>
                <a:gd name="T7" fmla="*/ 152 h 384"/>
                <a:gd name="T8" fmla="*/ 141 w 214"/>
                <a:gd name="T9" fmla="*/ 384 h 384"/>
                <a:gd name="T10" fmla="*/ 73 w 214"/>
                <a:gd name="T11" fmla="*/ 384 h 384"/>
                <a:gd name="T12" fmla="*/ 73 w 214"/>
                <a:gd name="T13" fmla="*/ 152 h 384"/>
                <a:gd name="T14" fmla="*/ 0 w 214"/>
                <a:gd name="T15" fmla="*/ 15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384">
                  <a:moveTo>
                    <a:pt x="0" y="152"/>
                  </a:moveTo>
                  <a:lnTo>
                    <a:pt x="106" y="0"/>
                  </a:lnTo>
                  <a:lnTo>
                    <a:pt x="214" y="152"/>
                  </a:lnTo>
                  <a:lnTo>
                    <a:pt x="141" y="152"/>
                  </a:lnTo>
                  <a:lnTo>
                    <a:pt x="141" y="384"/>
                  </a:lnTo>
                  <a:lnTo>
                    <a:pt x="73" y="384"/>
                  </a:lnTo>
                  <a:lnTo>
                    <a:pt x="73" y="152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107" name="Picture 106">
            <a:extLst>
              <a:ext uri="{FF2B5EF4-FFF2-40B4-BE49-F238E27FC236}">
                <a16:creationId xmlns:a16="http://schemas.microsoft.com/office/drawing/2014/main" id="{D96F9244-A8D6-442A-8C0A-D52FBA1588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2152347" y="2020179"/>
            <a:ext cx="786546" cy="504000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7D8A9120-5E3F-4735-A3FC-9D5535AC2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3693784" y="2020179"/>
            <a:ext cx="786546" cy="504000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0C301116-5C8D-4CE1-9370-01AF0ED3A9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3006541" y="1957825"/>
            <a:ext cx="619595" cy="628709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E87A50BC-7CCD-4F6B-91C2-B554F7AA8195}"/>
              </a:ext>
            </a:extLst>
          </p:cNvPr>
          <p:cNvGrpSpPr/>
          <p:nvPr/>
        </p:nvGrpSpPr>
        <p:grpSpPr>
          <a:xfrm>
            <a:off x="3715056" y="3037904"/>
            <a:ext cx="823913" cy="371475"/>
            <a:chOff x="2089150" y="2951163"/>
            <a:chExt cx="823913" cy="371475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9EEF185A-1E4C-44E3-9A67-35359CD0B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5" y="2973388"/>
              <a:ext cx="779463" cy="328613"/>
            </a:xfrm>
            <a:custGeom>
              <a:avLst/>
              <a:gdLst>
                <a:gd name="T0" fmla="*/ 230 w 290"/>
                <a:gd name="T1" fmla="*/ 120 h 120"/>
                <a:gd name="T2" fmla="*/ 59 w 290"/>
                <a:gd name="T3" fmla="*/ 120 h 120"/>
                <a:gd name="T4" fmla="*/ 0 w 290"/>
                <a:gd name="T5" fmla="*/ 60 h 120"/>
                <a:gd name="T6" fmla="*/ 0 w 290"/>
                <a:gd name="T7" fmla="*/ 60 h 120"/>
                <a:gd name="T8" fmla="*/ 59 w 290"/>
                <a:gd name="T9" fmla="*/ 0 h 120"/>
                <a:gd name="T10" fmla="*/ 230 w 290"/>
                <a:gd name="T11" fmla="*/ 0 h 120"/>
                <a:gd name="T12" fmla="*/ 290 w 290"/>
                <a:gd name="T13" fmla="*/ 60 h 120"/>
                <a:gd name="T14" fmla="*/ 290 w 290"/>
                <a:gd name="T15" fmla="*/ 60 h 120"/>
                <a:gd name="T16" fmla="*/ 230 w 290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0" h="120">
                  <a:moveTo>
                    <a:pt x="230" y="120"/>
                  </a:moveTo>
                  <a:cubicBezTo>
                    <a:pt x="59" y="120"/>
                    <a:pt x="59" y="120"/>
                    <a:pt x="59" y="120"/>
                  </a:cubicBezTo>
                  <a:cubicBezTo>
                    <a:pt x="27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27" y="0"/>
                    <a:pt x="59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63" y="0"/>
                    <a:pt x="290" y="27"/>
                    <a:pt x="290" y="60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0" y="93"/>
                    <a:pt x="263" y="120"/>
                    <a:pt x="230" y="120"/>
                  </a:cubicBezTo>
                  <a:close/>
                </a:path>
              </a:pathLst>
            </a:custGeom>
            <a:solidFill>
              <a:srgbClr val="034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60CDC742-E9C6-492C-B1BF-2E50DDB9B0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9150" y="2951163"/>
              <a:ext cx="823913" cy="371475"/>
            </a:xfrm>
            <a:custGeom>
              <a:avLst/>
              <a:gdLst>
                <a:gd name="T0" fmla="*/ 238 w 306"/>
                <a:gd name="T1" fmla="*/ 136 h 136"/>
                <a:gd name="T2" fmla="*/ 67 w 306"/>
                <a:gd name="T3" fmla="*/ 136 h 136"/>
                <a:gd name="T4" fmla="*/ 0 w 306"/>
                <a:gd name="T5" fmla="*/ 68 h 136"/>
                <a:gd name="T6" fmla="*/ 67 w 306"/>
                <a:gd name="T7" fmla="*/ 0 h 136"/>
                <a:gd name="T8" fmla="*/ 238 w 306"/>
                <a:gd name="T9" fmla="*/ 0 h 136"/>
                <a:gd name="T10" fmla="*/ 306 w 306"/>
                <a:gd name="T11" fmla="*/ 68 h 136"/>
                <a:gd name="T12" fmla="*/ 238 w 306"/>
                <a:gd name="T13" fmla="*/ 136 h 136"/>
                <a:gd name="T14" fmla="*/ 67 w 306"/>
                <a:gd name="T15" fmla="*/ 16 h 136"/>
                <a:gd name="T16" fmla="*/ 15 w 306"/>
                <a:gd name="T17" fmla="*/ 68 h 136"/>
                <a:gd name="T18" fmla="*/ 67 w 306"/>
                <a:gd name="T19" fmla="*/ 120 h 136"/>
                <a:gd name="T20" fmla="*/ 238 w 306"/>
                <a:gd name="T21" fmla="*/ 120 h 136"/>
                <a:gd name="T22" fmla="*/ 290 w 306"/>
                <a:gd name="T23" fmla="*/ 68 h 136"/>
                <a:gd name="T24" fmla="*/ 238 w 306"/>
                <a:gd name="T25" fmla="*/ 16 h 136"/>
                <a:gd name="T26" fmla="*/ 67 w 306"/>
                <a:gd name="T27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6" h="136">
                  <a:moveTo>
                    <a:pt x="238" y="136"/>
                  </a:moveTo>
                  <a:cubicBezTo>
                    <a:pt x="67" y="136"/>
                    <a:pt x="67" y="136"/>
                    <a:pt x="67" y="136"/>
                  </a:cubicBezTo>
                  <a:cubicBezTo>
                    <a:pt x="30" y="136"/>
                    <a:pt x="0" y="105"/>
                    <a:pt x="0" y="68"/>
                  </a:cubicBezTo>
                  <a:cubicBezTo>
                    <a:pt x="0" y="31"/>
                    <a:pt x="30" y="0"/>
                    <a:pt x="67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76" y="0"/>
                    <a:pt x="306" y="31"/>
                    <a:pt x="306" y="68"/>
                  </a:cubicBezTo>
                  <a:cubicBezTo>
                    <a:pt x="306" y="105"/>
                    <a:pt x="276" y="136"/>
                    <a:pt x="238" y="136"/>
                  </a:cubicBezTo>
                  <a:close/>
                  <a:moveTo>
                    <a:pt x="67" y="16"/>
                  </a:moveTo>
                  <a:cubicBezTo>
                    <a:pt x="39" y="16"/>
                    <a:pt x="15" y="39"/>
                    <a:pt x="15" y="68"/>
                  </a:cubicBezTo>
                  <a:cubicBezTo>
                    <a:pt x="15" y="96"/>
                    <a:pt x="39" y="120"/>
                    <a:pt x="67" y="120"/>
                  </a:cubicBezTo>
                  <a:cubicBezTo>
                    <a:pt x="238" y="120"/>
                    <a:pt x="238" y="120"/>
                    <a:pt x="238" y="120"/>
                  </a:cubicBezTo>
                  <a:cubicBezTo>
                    <a:pt x="267" y="120"/>
                    <a:pt x="290" y="96"/>
                    <a:pt x="290" y="68"/>
                  </a:cubicBezTo>
                  <a:cubicBezTo>
                    <a:pt x="290" y="39"/>
                    <a:pt x="267" y="16"/>
                    <a:pt x="238" y="16"/>
                  </a:cubicBezTo>
                  <a:lnTo>
                    <a:pt x="67" y="16"/>
                  </a:lnTo>
                  <a:close/>
                </a:path>
              </a:pathLst>
            </a:custGeom>
            <a:solidFill>
              <a:srgbClr val="003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5" name="Rectangle 13">
              <a:extLst>
                <a:ext uri="{FF2B5EF4-FFF2-40B4-BE49-F238E27FC236}">
                  <a16:creationId xmlns:a16="http://schemas.microsoft.com/office/drawing/2014/main" id="{FD3F8CA0-DBFF-47EB-A7A2-E7B347CA8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825" y="3019426"/>
              <a:ext cx="61913" cy="234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6" name="Rectangle 14">
              <a:extLst>
                <a:ext uri="{FF2B5EF4-FFF2-40B4-BE49-F238E27FC236}">
                  <a16:creationId xmlns:a16="http://schemas.microsoft.com/office/drawing/2014/main" id="{12226E5E-6089-40DD-A3D8-E47D3B61C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7300" y="3019426"/>
              <a:ext cx="61913" cy="234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B3EC774-72AF-4408-B22E-45A3B7B556AE}"/>
              </a:ext>
            </a:extLst>
          </p:cNvPr>
          <p:cNvGrpSpPr/>
          <p:nvPr/>
        </p:nvGrpSpPr>
        <p:grpSpPr>
          <a:xfrm>
            <a:off x="2083674" y="3042080"/>
            <a:ext cx="827088" cy="371475"/>
            <a:chOff x="3719513" y="2951163"/>
            <a:chExt cx="827088" cy="371475"/>
          </a:xfrm>
        </p:grpSpPr>
        <p:sp>
          <p:nvSpPr>
            <p:cNvPr id="115" name="Freeform 15">
              <a:extLst>
                <a:ext uri="{FF2B5EF4-FFF2-40B4-BE49-F238E27FC236}">
                  <a16:creationId xmlns:a16="http://schemas.microsoft.com/office/drawing/2014/main" id="{AFDD022B-E95A-4523-93E9-2A7C7A023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2973388"/>
              <a:ext cx="782638" cy="328613"/>
            </a:xfrm>
            <a:custGeom>
              <a:avLst/>
              <a:gdLst>
                <a:gd name="T0" fmla="*/ 231 w 291"/>
                <a:gd name="T1" fmla="*/ 120 h 120"/>
                <a:gd name="T2" fmla="*/ 60 w 291"/>
                <a:gd name="T3" fmla="*/ 120 h 120"/>
                <a:gd name="T4" fmla="*/ 0 w 291"/>
                <a:gd name="T5" fmla="*/ 60 h 120"/>
                <a:gd name="T6" fmla="*/ 0 w 291"/>
                <a:gd name="T7" fmla="*/ 60 h 120"/>
                <a:gd name="T8" fmla="*/ 60 w 291"/>
                <a:gd name="T9" fmla="*/ 0 h 120"/>
                <a:gd name="T10" fmla="*/ 231 w 291"/>
                <a:gd name="T11" fmla="*/ 0 h 120"/>
                <a:gd name="T12" fmla="*/ 291 w 291"/>
                <a:gd name="T13" fmla="*/ 60 h 120"/>
                <a:gd name="T14" fmla="*/ 291 w 291"/>
                <a:gd name="T15" fmla="*/ 60 h 120"/>
                <a:gd name="T16" fmla="*/ 231 w 291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" h="120">
                  <a:moveTo>
                    <a:pt x="231" y="120"/>
                  </a:moveTo>
                  <a:cubicBezTo>
                    <a:pt x="60" y="120"/>
                    <a:pt x="60" y="120"/>
                    <a:pt x="60" y="120"/>
                  </a:cubicBezTo>
                  <a:cubicBezTo>
                    <a:pt x="27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64" y="0"/>
                    <a:pt x="291" y="27"/>
                    <a:pt x="291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93"/>
                    <a:pt x="264" y="120"/>
                    <a:pt x="231" y="120"/>
                  </a:cubicBezTo>
                  <a:close/>
                </a:path>
              </a:pathLst>
            </a:custGeom>
            <a:solidFill>
              <a:srgbClr val="034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16" name="Freeform 16">
              <a:extLst>
                <a:ext uri="{FF2B5EF4-FFF2-40B4-BE49-F238E27FC236}">
                  <a16:creationId xmlns:a16="http://schemas.microsoft.com/office/drawing/2014/main" id="{9091BD7F-1990-438B-94CD-676242975D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9513" y="2951163"/>
              <a:ext cx="827088" cy="371475"/>
            </a:xfrm>
            <a:custGeom>
              <a:avLst/>
              <a:gdLst>
                <a:gd name="T0" fmla="*/ 239 w 307"/>
                <a:gd name="T1" fmla="*/ 136 h 136"/>
                <a:gd name="T2" fmla="*/ 68 w 307"/>
                <a:gd name="T3" fmla="*/ 136 h 136"/>
                <a:gd name="T4" fmla="*/ 0 w 307"/>
                <a:gd name="T5" fmla="*/ 68 h 136"/>
                <a:gd name="T6" fmla="*/ 68 w 307"/>
                <a:gd name="T7" fmla="*/ 0 h 136"/>
                <a:gd name="T8" fmla="*/ 239 w 307"/>
                <a:gd name="T9" fmla="*/ 0 h 136"/>
                <a:gd name="T10" fmla="*/ 307 w 307"/>
                <a:gd name="T11" fmla="*/ 68 h 136"/>
                <a:gd name="T12" fmla="*/ 239 w 307"/>
                <a:gd name="T13" fmla="*/ 136 h 136"/>
                <a:gd name="T14" fmla="*/ 68 w 307"/>
                <a:gd name="T15" fmla="*/ 16 h 136"/>
                <a:gd name="T16" fmla="*/ 16 w 307"/>
                <a:gd name="T17" fmla="*/ 68 h 136"/>
                <a:gd name="T18" fmla="*/ 68 w 307"/>
                <a:gd name="T19" fmla="*/ 120 h 136"/>
                <a:gd name="T20" fmla="*/ 239 w 307"/>
                <a:gd name="T21" fmla="*/ 120 h 136"/>
                <a:gd name="T22" fmla="*/ 291 w 307"/>
                <a:gd name="T23" fmla="*/ 68 h 136"/>
                <a:gd name="T24" fmla="*/ 239 w 307"/>
                <a:gd name="T25" fmla="*/ 16 h 136"/>
                <a:gd name="T26" fmla="*/ 68 w 307"/>
                <a:gd name="T27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7" h="136">
                  <a:moveTo>
                    <a:pt x="239" y="136"/>
                  </a:moveTo>
                  <a:cubicBezTo>
                    <a:pt x="68" y="136"/>
                    <a:pt x="68" y="136"/>
                    <a:pt x="68" y="136"/>
                  </a:cubicBezTo>
                  <a:cubicBezTo>
                    <a:pt x="31" y="136"/>
                    <a:pt x="0" y="105"/>
                    <a:pt x="0" y="68"/>
                  </a:cubicBezTo>
                  <a:cubicBezTo>
                    <a:pt x="0" y="31"/>
                    <a:pt x="31" y="0"/>
                    <a:pt x="68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76" y="0"/>
                    <a:pt x="307" y="31"/>
                    <a:pt x="307" y="68"/>
                  </a:cubicBezTo>
                  <a:cubicBezTo>
                    <a:pt x="307" y="105"/>
                    <a:pt x="276" y="136"/>
                    <a:pt x="239" y="136"/>
                  </a:cubicBezTo>
                  <a:close/>
                  <a:moveTo>
                    <a:pt x="68" y="16"/>
                  </a:moveTo>
                  <a:cubicBezTo>
                    <a:pt x="39" y="16"/>
                    <a:pt x="16" y="39"/>
                    <a:pt x="16" y="68"/>
                  </a:cubicBezTo>
                  <a:cubicBezTo>
                    <a:pt x="16" y="96"/>
                    <a:pt x="39" y="120"/>
                    <a:pt x="68" y="120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68" y="120"/>
                    <a:pt x="291" y="96"/>
                    <a:pt x="291" y="68"/>
                  </a:cubicBezTo>
                  <a:cubicBezTo>
                    <a:pt x="291" y="39"/>
                    <a:pt x="268" y="16"/>
                    <a:pt x="239" y="16"/>
                  </a:cubicBezTo>
                  <a:lnTo>
                    <a:pt x="68" y="16"/>
                  </a:lnTo>
                  <a:close/>
                </a:path>
              </a:pathLst>
            </a:custGeom>
            <a:solidFill>
              <a:srgbClr val="003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17" name="Freeform 17">
              <a:extLst>
                <a:ext uri="{FF2B5EF4-FFF2-40B4-BE49-F238E27FC236}">
                  <a16:creationId xmlns:a16="http://schemas.microsoft.com/office/drawing/2014/main" id="{90668477-300A-427E-9EF6-FA5C329DC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3019426"/>
              <a:ext cx="220663" cy="234950"/>
            </a:xfrm>
            <a:custGeom>
              <a:avLst/>
              <a:gdLst>
                <a:gd name="T0" fmla="*/ 139 w 139"/>
                <a:gd name="T1" fmla="*/ 148 h 148"/>
                <a:gd name="T2" fmla="*/ 95 w 139"/>
                <a:gd name="T3" fmla="*/ 148 h 148"/>
                <a:gd name="T4" fmla="*/ 0 w 139"/>
                <a:gd name="T5" fmla="*/ 0 h 148"/>
                <a:gd name="T6" fmla="*/ 46 w 139"/>
                <a:gd name="T7" fmla="*/ 0 h 148"/>
                <a:gd name="T8" fmla="*/ 139 w 13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48">
                  <a:moveTo>
                    <a:pt x="139" y="148"/>
                  </a:moveTo>
                  <a:lnTo>
                    <a:pt x="95" y="148"/>
                  </a:lnTo>
                  <a:lnTo>
                    <a:pt x="0" y="0"/>
                  </a:lnTo>
                  <a:lnTo>
                    <a:pt x="46" y="0"/>
                  </a:lnTo>
                  <a:lnTo>
                    <a:pt x="139" y="1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18" name="Freeform 18">
              <a:extLst>
                <a:ext uri="{FF2B5EF4-FFF2-40B4-BE49-F238E27FC236}">
                  <a16:creationId xmlns:a16="http://schemas.microsoft.com/office/drawing/2014/main" id="{9E5ACAB6-ED1E-4FF4-A593-B46E00247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3019426"/>
              <a:ext cx="220663" cy="234950"/>
            </a:xfrm>
            <a:custGeom>
              <a:avLst/>
              <a:gdLst>
                <a:gd name="T0" fmla="*/ 139 w 139"/>
                <a:gd name="T1" fmla="*/ 0 h 148"/>
                <a:gd name="T2" fmla="*/ 95 w 139"/>
                <a:gd name="T3" fmla="*/ 0 h 148"/>
                <a:gd name="T4" fmla="*/ 0 w 139"/>
                <a:gd name="T5" fmla="*/ 148 h 148"/>
                <a:gd name="T6" fmla="*/ 46 w 139"/>
                <a:gd name="T7" fmla="*/ 148 h 148"/>
                <a:gd name="T8" fmla="*/ 139 w 139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48">
                  <a:moveTo>
                    <a:pt x="139" y="0"/>
                  </a:moveTo>
                  <a:lnTo>
                    <a:pt x="95" y="0"/>
                  </a:lnTo>
                  <a:lnTo>
                    <a:pt x="0" y="148"/>
                  </a:lnTo>
                  <a:lnTo>
                    <a:pt x="46" y="148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42639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L -0.5918 -0.0062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96" y="-32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50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1.11111E-6 L 0.00065 -0.2407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1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25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750"/>
                            </p:stCondLst>
                            <p:childTnLst>
                              <p:par>
                                <p:cTn id="61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5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6750"/>
                            </p:stCondLst>
                            <p:childTnLst>
                              <p:par>
                                <p:cTn id="6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5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8750"/>
                            </p:stCondLst>
                            <p:childTnLst>
                              <p:par>
                                <p:cTn id="67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9750"/>
                            </p:stCondLst>
                            <p:childTnLst>
                              <p:par>
                                <p:cTn id="70" presetID="26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1750"/>
                            </p:stCondLst>
                            <p:childTnLst>
                              <p:par>
                                <p:cTn id="74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10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750"/>
                            </p:stCondLst>
                            <p:childTnLst>
                              <p:par>
                                <p:cTn id="7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0.58359 -0.0134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80" y="-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4750"/>
                            </p:stCondLst>
                            <p:childTnLst>
                              <p:par>
                                <p:cTn id="80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>
            <a:extLst>
              <a:ext uri="{FF2B5EF4-FFF2-40B4-BE49-F238E27FC236}">
                <a16:creationId xmlns:a16="http://schemas.microsoft.com/office/drawing/2014/main" id="{76901199-E302-4E72-BABE-F8CF98E54391}"/>
              </a:ext>
            </a:extLst>
          </p:cNvPr>
          <p:cNvSpPr txBox="1"/>
          <p:nvPr/>
        </p:nvSpPr>
        <p:spPr>
          <a:xfrm>
            <a:off x="214681" y="183783"/>
            <a:ext cx="11909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12375"/>
                </a:solidFill>
                <a:latin typeface="Comic Sans MS" panose="030F0702030302020204" pitchFamily="66" charset="0"/>
              </a:rPr>
              <a:t>Bee-Bots, </a:t>
            </a:r>
            <a:r>
              <a:rPr lang="en-US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Snakes &amp; Ladders </a:t>
            </a:r>
            <a:r>
              <a:rPr lang="en-US" sz="3200" b="1" dirty="0">
                <a:solidFill>
                  <a:srgbClr val="FCDD1B"/>
                </a:solidFill>
                <a:latin typeface="Comic Sans MS" panose="030F0702030302020204" pitchFamily="66" charset="0"/>
              </a:rPr>
              <a:t>(online version) 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787F1B44-2C46-4C21-8F43-90D665E53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00991">
            <a:off x="6274725" y="3359197"/>
            <a:ext cx="6159462" cy="3464697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8114C6CB-D7BF-4FFD-ADD5-DED0EE76A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58405">
            <a:off x="328364" y="1475510"/>
            <a:ext cx="2400687" cy="427140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9AFD063-D012-4DD9-9ECF-7C3DA46E22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91" b="462"/>
          <a:stretch/>
        </p:blipFill>
        <p:spPr>
          <a:xfrm>
            <a:off x="1538520" y="1298954"/>
            <a:ext cx="9114961" cy="5290412"/>
          </a:xfrm>
          <a:prstGeom prst="rect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F5F88F-8900-4EB7-B890-2DD09CCA3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05507" y="4849601"/>
            <a:ext cx="1292592" cy="15990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51A5220-26FE-4C2A-8F85-2F024681B904}"/>
              </a:ext>
            </a:extLst>
          </p:cNvPr>
          <p:cNvGrpSpPr/>
          <p:nvPr/>
        </p:nvGrpSpPr>
        <p:grpSpPr>
          <a:xfrm>
            <a:off x="4669645" y="1228323"/>
            <a:ext cx="5082158" cy="1204939"/>
            <a:chOff x="4471636" y="1758584"/>
            <a:chExt cx="5082158" cy="120493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95B8F96-F617-48DC-A21B-AF416B81E7A0}"/>
                </a:ext>
              </a:extLst>
            </p:cNvPr>
            <p:cNvSpPr/>
            <p:nvPr/>
          </p:nvSpPr>
          <p:spPr>
            <a:xfrm rot="21420159">
              <a:off x="4471636" y="1758584"/>
              <a:ext cx="5082158" cy="1204939"/>
            </a:xfrm>
            <a:prstGeom prst="rect">
              <a:avLst/>
            </a:prstGeom>
            <a:solidFill>
              <a:srgbClr val="034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6ACB6DA-FA8D-4005-8905-1BA2D9683E3D}"/>
                </a:ext>
              </a:extLst>
            </p:cNvPr>
            <p:cNvSpPr txBox="1"/>
            <p:nvPr/>
          </p:nvSpPr>
          <p:spPr>
            <a:xfrm rot="21420159">
              <a:off x="4990898" y="2002182"/>
              <a:ext cx="444419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Notice we cleared our program after each turn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19BAE1A-9AF9-4549-955A-3A8207BE5145}"/>
                </a:ext>
              </a:extLst>
            </p:cNvPr>
            <p:cNvSpPr txBox="1"/>
            <p:nvPr/>
          </p:nvSpPr>
          <p:spPr>
            <a:xfrm rot="21393821">
              <a:off x="4582897" y="2217837"/>
              <a:ext cx="627307" cy="355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2800" b="1" dirty="0">
                  <a:solidFill>
                    <a:schemeClr val="bg1"/>
                  </a:solidFill>
                  <a:latin typeface="Comic Sans MS" panose="030F0702030302020204" pitchFamily="66" charset="0"/>
                  <a:ea typeface="ＭＳ Ｐゴシック" charset="0"/>
                  <a:cs typeface="ＭＳ Ｐゴシック" charset="0"/>
                  <a:sym typeface="Arial" charset="0"/>
                </a:rPr>
                <a:t>4.</a:t>
              </a:r>
              <a:endParaRPr lang="en-US" sz="2800" b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379D691-80C0-489D-AB2D-157F497AB735}"/>
              </a:ext>
            </a:extLst>
          </p:cNvPr>
          <p:cNvGrpSpPr/>
          <p:nvPr/>
        </p:nvGrpSpPr>
        <p:grpSpPr>
          <a:xfrm>
            <a:off x="1914811" y="874923"/>
            <a:ext cx="2803055" cy="2880488"/>
            <a:chOff x="1914811" y="1314995"/>
            <a:chExt cx="2803055" cy="2880488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8A045C60-28C2-4798-ACB9-BB37877C7968}"/>
                </a:ext>
              </a:extLst>
            </p:cNvPr>
            <p:cNvSpPr/>
            <p:nvPr/>
          </p:nvSpPr>
          <p:spPr>
            <a:xfrm>
              <a:off x="1914811" y="1314995"/>
              <a:ext cx="2803055" cy="2880488"/>
            </a:xfrm>
            <a:prstGeom prst="roundRect">
              <a:avLst>
                <a:gd name="adj" fmla="val 10889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9FB9715-8C05-42FD-8E7F-5E09DD67C05E}"/>
                </a:ext>
              </a:extLst>
            </p:cNvPr>
            <p:cNvGrpSpPr/>
            <p:nvPr/>
          </p:nvGrpSpPr>
          <p:grpSpPr>
            <a:xfrm>
              <a:off x="3063058" y="1522432"/>
              <a:ext cx="513213" cy="2376458"/>
              <a:chOff x="3058090" y="1451808"/>
              <a:chExt cx="513213" cy="2376458"/>
            </a:xfrm>
          </p:grpSpPr>
          <p:sp>
            <p:nvSpPr>
              <p:cNvPr id="10" name="AutoShape 3">
                <a:extLst>
                  <a:ext uri="{FF2B5EF4-FFF2-40B4-BE49-F238E27FC236}">
                    <a16:creationId xmlns:a16="http://schemas.microsoft.com/office/drawing/2014/main" id="{C98A6F56-7F8C-4AF3-82B0-019D5DE91466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058090" y="1451808"/>
                <a:ext cx="511175" cy="7988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93ED4603-7875-4309-8258-5C5F84CAD196}"/>
                  </a:ext>
                </a:extLst>
              </p:cNvPr>
              <p:cNvGrpSpPr/>
              <p:nvPr/>
            </p:nvGrpSpPr>
            <p:grpSpPr>
              <a:xfrm rot="10800000">
                <a:off x="3060128" y="3029406"/>
                <a:ext cx="511175" cy="798860"/>
                <a:chOff x="3978060" y="851289"/>
                <a:chExt cx="682624" cy="1066799"/>
              </a:xfrm>
            </p:grpSpPr>
            <p:sp>
              <p:nvSpPr>
                <p:cNvPr id="45" name="AutoShape 3">
                  <a:extLst>
                    <a:ext uri="{FF2B5EF4-FFF2-40B4-BE49-F238E27FC236}">
                      <a16:creationId xmlns:a16="http://schemas.microsoft.com/office/drawing/2014/main" id="{369ABE9A-EF81-4125-AFDE-354123E2B7AB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978060" y="851289"/>
                  <a:ext cx="682624" cy="10667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48" name="Freeform 7">
                  <a:extLst>
                    <a:ext uri="{FF2B5EF4-FFF2-40B4-BE49-F238E27FC236}">
                      <a16:creationId xmlns:a16="http://schemas.microsoft.com/office/drawing/2014/main" id="{3BDE13AA-A4AE-4FC8-950F-68A0C8E8F3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49516" y="1049727"/>
                  <a:ext cx="339725" cy="609599"/>
                </a:xfrm>
                <a:custGeom>
                  <a:avLst/>
                  <a:gdLst>
                    <a:gd name="T0" fmla="*/ 0 w 214"/>
                    <a:gd name="T1" fmla="*/ 152 h 384"/>
                    <a:gd name="T2" fmla="*/ 106 w 214"/>
                    <a:gd name="T3" fmla="*/ 0 h 384"/>
                    <a:gd name="T4" fmla="*/ 214 w 214"/>
                    <a:gd name="T5" fmla="*/ 152 h 384"/>
                    <a:gd name="T6" fmla="*/ 141 w 214"/>
                    <a:gd name="T7" fmla="*/ 152 h 384"/>
                    <a:gd name="T8" fmla="*/ 141 w 214"/>
                    <a:gd name="T9" fmla="*/ 384 h 384"/>
                    <a:gd name="T10" fmla="*/ 73 w 214"/>
                    <a:gd name="T11" fmla="*/ 384 h 384"/>
                    <a:gd name="T12" fmla="*/ 73 w 214"/>
                    <a:gd name="T13" fmla="*/ 152 h 384"/>
                    <a:gd name="T14" fmla="*/ 0 w 214"/>
                    <a:gd name="T15" fmla="*/ 152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4" h="384">
                      <a:moveTo>
                        <a:pt x="0" y="152"/>
                      </a:moveTo>
                      <a:lnTo>
                        <a:pt x="106" y="0"/>
                      </a:lnTo>
                      <a:lnTo>
                        <a:pt x="214" y="152"/>
                      </a:lnTo>
                      <a:lnTo>
                        <a:pt x="141" y="152"/>
                      </a:lnTo>
                      <a:lnTo>
                        <a:pt x="141" y="384"/>
                      </a:lnTo>
                      <a:lnTo>
                        <a:pt x="73" y="384"/>
                      </a:lnTo>
                      <a:lnTo>
                        <a:pt x="73" y="152"/>
                      </a:lnTo>
                      <a:lnTo>
                        <a:pt x="0" y="1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</p:grp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C9F85D0E-BDB7-4AEE-9E41-4FF252CCF5B2}"/>
              </a:ext>
            </a:extLst>
          </p:cNvPr>
          <p:cNvGrpSpPr/>
          <p:nvPr/>
        </p:nvGrpSpPr>
        <p:grpSpPr>
          <a:xfrm>
            <a:off x="3063059" y="1079725"/>
            <a:ext cx="511176" cy="798860"/>
            <a:chOff x="3978060" y="851289"/>
            <a:chExt cx="682625" cy="1066799"/>
          </a:xfrm>
        </p:grpSpPr>
        <p:sp>
          <p:nvSpPr>
            <p:cNvPr id="98" name="AutoShape 3">
              <a:extLst>
                <a:ext uri="{FF2B5EF4-FFF2-40B4-BE49-F238E27FC236}">
                  <a16:creationId xmlns:a16="http://schemas.microsoft.com/office/drawing/2014/main" id="{8E8B209B-9C67-4809-BE03-C32D4CA3C13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978060" y="851289"/>
              <a:ext cx="682624" cy="1066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9" name="Oval 5">
              <a:extLst>
                <a:ext uri="{FF2B5EF4-FFF2-40B4-BE49-F238E27FC236}">
                  <a16:creationId xmlns:a16="http://schemas.microsoft.com/office/drawing/2014/main" id="{A89C47F1-2769-4E57-846D-768A0396D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634" y="879864"/>
              <a:ext cx="625474" cy="1014413"/>
            </a:xfrm>
            <a:prstGeom prst="ellipse">
              <a:avLst/>
            </a:prstGeom>
            <a:solidFill>
              <a:srgbClr val="ED6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BF8625A3-86DD-45F1-900E-B6CEF709E9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8061" y="851289"/>
              <a:ext cx="682624" cy="1066799"/>
            </a:xfrm>
            <a:custGeom>
              <a:avLst/>
              <a:gdLst>
                <a:gd name="T0" fmla="*/ 195 w 195"/>
                <a:gd name="T1" fmla="*/ 153 h 306"/>
                <a:gd name="T2" fmla="*/ 97 w 195"/>
                <a:gd name="T3" fmla="*/ 306 h 306"/>
                <a:gd name="T4" fmla="*/ 0 w 195"/>
                <a:gd name="T5" fmla="*/ 153 h 306"/>
                <a:gd name="T6" fmla="*/ 97 w 195"/>
                <a:gd name="T7" fmla="*/ 0 h 306"/>
                <a:gd name="T8" fmla="*/ 195 w 195"/>
                <a:gd name="T9" fmla="*/ 153 h 306"/>
                <a:gd name="T10" fmla="*/ 179 w 195"/>
                <a:gd name="T11" fmla="*/ 153 h 306"/>
                <a:gd name="T12" fmla="*/ 97 w 195"/>
                <a:gd name="T13" fmla="*/ 16 h 306"/>
                <a:gd name="T14" fmla="*/ 16 w 195"/>
                <a:gd name="T15" fmla="*/ 153 h 306"/>
                <a:gd name="T16" fmla="*/ 97 w 195"/>
                <a:gd name="T17" fmla="*/ 291 h 306"/>
                <a:gd name="T18" fmla="*/ 179 w 195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306">
                  <a:moveTo>
                    <a:pt x="195" y="153"/>
                  </a:moveTo>
                  <a:cubicBezTo>
                    <a:pt x="195" y="238"/>
                    <a:pt x="151" y="306"/>
                    <a:pt x="97" y="306"/>
                  </a:cubicBezTo>
                  <a:cubicBezTo>
                    <a:pt x="44" y="306"/>
                    <a:pt x="0" y="238"/>
                    <a:pt x="0" y="153"/>
                  </a:cubicBezTo>
                  <a:cubicBezTo>
                    <a:pt x="0" y="69"/>
                    <a:pt x="44" y="0"/>
                    <a:pt x="97" y="0"/>
                  </a:cubicBezTo>
                  <a:cubicBezTo>
                    <a:pt x="151" y="0"/>
                    <a:pt x="195" y="69"/>
                    <a:pt x="195" y="153"/>
                  </a:cubicBezTo>
                  <a:close/>
                  <a:moveTo>
                    <a:pt x="179" y="153"/>
                  </a:moveTo>
                  <a:cubicBezTo>
                    <a:pt x="179" y="78"/>
                    <a:pt x="142" y="16"/>
                    <a:pt x="97" y="16"/>
                  </a:cubicBezTo>
                  <a:cubicBezTo>
                    <a:pt x="52" y="16"/>
                    <a:pt x="16" y="78"/>
                    <a:pt x="16" y="153"/>
                  </a:cubicBezTo>
                  <a:cubicBezTo>
                    <a:pt x="16" y="229"/>
                    <a:pt x="52" y="291"/>
                    <a:pt x="97" y="291"/>
                  </a:cubicBezTo>
                  <a:cubicBezTo>
                    <a:pt x="142" y="291"/>
                    <a:pt x="179" y="229"/>
                    <a:pt x="179" y="153"/>
                  </a:cubicBezTo>
                  <a:close/>
                </a:path>
              </a:pathLst>
            </a:custGeom>
            <a:solidFill>
              <a:srgbClr val="B04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1" name="Freeform 7">
              <a:extLst>
                <a:ext uri="{FF2B5EF4-FFF2-40B4-BE49-F238E27FC236}">
                  <a16:creationId xmlns:a16="http://schemas.microsoft.com/office/drawing/2014/main" id="{760BE94B-9AA2-49C4-A524-A56E6419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516" y="1049727"/>
              <a:ext cx="339725" cy="609599"/>
            </a:xfrm>
            <a:custGeom>
              <a:avLst/>
              <a:gdLst>
                <a:gd name="T0" fmla="*/ 0 w 214"/>
                <a:gd name="T1" fmla="*/ 152 h 384"/>
                <a:gd name="T2" fmla="*/ 106 w 214"/>
                <a:gd name="T3" fmla="*/ 0 h 384"/>
                <a:gd name="T4" fmla="*/ 214 w 214"/>
                <a:gd name="T5" fmla="*/ 152 h 384"/>
                <a:gd name="T6" fmla="*/ 141 w 214"/>
                <a:gd name="T7" fmla="*/ 152 h 384"/>
                <a:gd name="T8" fmla="*/ 141 w 214"/>
                <a:gd name="T9" fmla="*/ 384 h 384"/>
                <a:gd name="T10" fmla="*/ 73 w 214"/>
                <a:gd name="T11" fmla="*/ 384 h 384"/>
                <a:gd name="T12" fmla="*/ 73 w 214"/>
                <a:gd name="T13" fmla="*/ 152 h 384"/>
                <a:gd name="T14" fmla="*/ 0 w 214"/>
                <a:gd name="T15" fmla="*/ 15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384">
                  <a:moveTo>
                    <a:pt x="0" y="152"/>
                  </a:moveTo>
                  <a:lnTo>
                    <a:pt x="106" y="0"/>
                  </a:lnTo>
                  <a:lnTo>
                    <a:pt x="214" y="152"/>
                  </a:lnTo>
                  <a:lnTo>
                    <a:pt x="141" y="152"/>
                  </a:lnTo>
                  <a:lnTo>
                    <a:pt x="141" y="384"/>
                  </a:lnTo>
                  <a:lnTo>
                    <a:pt x="73" y="384"/>
                  </a:lnTo>
                  <a:lnTo>
                    <a:pt x="73" y="152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A26C73A-8B3D-47BA-A547-CF4DB0019BE0}"/>
              </a:ext>
            </a:extLst>
          </p:cNvPr>
          <p:cNvGrpSpPr/>
          <p:nvPr/>
        </p:nvGrpSpPr>
        <p:grpSpPr>
          <a:xfrm rot="10800000">
            <a:off x="3065094" y="2657323"/>
            <a:ext cx="511176" cy="798860"/>
            <a:chOff x="3978060" y="851289"/>
            <a:chExt cx="682625" cy="1066799"/>
          </a:xfrm>
        </p:grpSpPr>
        <p:sp>
          <p:nvSpPr>
            <p:cNvPr id="103" name="AutoShape 3">
              <a:extLst>
                <a:ext uri="{FF2B5EF4-FFF2-40B4-BE49-F238E27FC236}">
                  <a16:creationId xmlns:a16="http://schemas.microsoft.com/office/drawing/2014/main" id="{284C9FED-BA86-44AF-9621-6FA1ACCC0F9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978060" y="851289"/>
              <a:ext cx="682624" cy="1066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4" name="Oval 5">
              <a:extLst>
                <a:ext uri="{FF2B5EF4-FFF2-40B4-BE49-F238E27FC236}">
                  <a16:creationId xmlns:a16="http://schemas.microsoft.com/office/drawing/2014/main" id="{2C0EC4D1-56B1-4E79-9F45-EE41160FE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635" y="879864"/>
              <a:ext cx="625474" cy="1014413"/>
            </a:xfrm>
            <a:prstGeom prst="ellipse">
              <a:avLst/>
            </a:prstGeom>
            <a:solidFill>
              <a:srgbClr val="ED6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5" name="Freeform 6">
              <a:extLst>
                <a:ext uri="{FF2B5EF4-FFF2-40B4-BE49-F238E27FC236}">
                  <a16:creationId xmlns:a16="http://schemas.microsoft.com/office/drawing/2014/main" id="{3BFA8A3D-7AC6-4327-9804-F83E2F07D6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8061" y="851289"/>
              <a:ext cx="682624" cy="1066799"/>
            </a:xfrm>
            <a:custGeom>
              <a:avLst/>
              <a:gdLst>
                <a:gd name="T0" fmla="*/ 195 w 195"/>
                <a:gd name="T1" fmla="*/ 153 h 306"/>
                <a:gd name="T2" fmla="*/ 97 w 195"/>
                <a:gd name="T3" fmla="*/ 306 h 306"/>
                <a:gd name="T4" fmla="*/ 0 w 195"/>
                <a:gd name="T5" fmla="*/ 153 h 306"/>
                <a:gd name="T6" fmla="*/ 97 w 195"/>
                <a:gd name="T7" fmla="*/ 0 h 306"/>
                <a:gd name="T8" fmla="*/ 195 w 195"/>
                <a:gd name="T9" fmla="*/ 153 h 306"/>
                <a:gd name="T10" fmla="*/ 179 w 195"/>
                <a:gd name="T11" fmla="*/ 153 h 306"/>
                <a:gd name="T12" fmla="*/ 97 w 195"/>
                <a:gd name="T13" fmla="*/ 16 h 306"/>
                <a:gd name="T14" fmla="*/ 16 w 195"/>
                <a:gd name="T15" fmla="*/ 153 h 306"/>
                <a:gd name="T16" fmla="*/ 97 w 195"/>
                <a:gd name="T17" fmla="*/ 291 h 306"/>
                <a:gd name="T18" fmla="*/ 179 w 195"/>
                <a:gd name="T19" fmla="*/ 153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306">
                  <a:moveTo>
                    <a:pt x="195" y="153"/>
                  </a:moveTo>
                  <a:cubicBezTo>
                    <a:pt x="195" y="238"/>
                    <a:pt x="151" y="306"/>
                    <a:pt x="97" y="306"/>
                  </a:cubicBezTo>
                  <a:cubicBezTo>
                    <a:pt x="44" y="306"/>
                    <a:pt x="0" y="238"/>
                    <a:pt x="0" y="153"/>
                  </a:cubicBezTo>
                  <a:cubicBezTo>
                    <a:pt x="0" y="69"/>
                    <a:pt x="44" y="0"/>
                    <a:pt x="97" y="0"/>
                  </a:cubicBezTo>
                  <a:cubicBezTo>
                    <a:pt x="151" y="0"/>
                    <a:pt x="195" y="69"/>
                    <a:pt x="195" y="153"/>
                  </a:cubicBezTo>
                  <a:close/>
                  <a:moveTo>
                    <a:pt x="179" y="153"/>
                  </a:moveTo>
                  <a:cubicBezTo>
                    <a:pt x="179" y="78"/>
                    <a:pt x="142" y="16"/>
                    <a:pt x="97" y="16"/>
                  </a:cubicBezTo>
                  <a:cubicBezTo>
                    <a:pt x="52" y="16"/>
                    <a:pt x="16" y="78"/>
                    <a:pt x="16" y="153"/>
                  </a:cubicBezTo>
                  <a:cubicBezTo>
                    <a:pt x="16" y="229"/>
                    <a:pt x="52" y="291"/>
                    <a:pt x="97" y="291"/>
                  </a:cubicBezTo>
                  <a:cubicBezTo>
                    <a:pt x="142" y="291"/>
                    <a:pt x="179" y="229"/>
                    <a:pt x="179" y="153"/>
                  </a:cubicBezTo>
                  <a:close/>
                </a:path>
              </a:pathLst>
            </a:custGeom>
            <a:solidFill>
              <a:srgbClr val="B04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06" name="Freeform 7">
              <a:extLst>
                <a:ext uri="{FF2B5EF4-FFF2-40B4-BE49-F238E27FC236}">
                  <a16:creationId xmlns:a16="http://schemas.microsoft.com/office/drawing/2014/main" id="{4693D2FC-424B-4668-A0AB-F3BBA92E2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516" y="1049727"/>
              <a:ext cx="339725" cy="609599"/>
            </a:xfrm>
            <a:custGeom>
              <a:avLst/>
              <a:gdLst>
                <a:gd name="T0" fmla="*/ 0 w 214"/>
                <a:gd name="T1" fmla="*/ 152 h 384"/>
                <a:gd name="T2" fmla="*/ 106 w 214"/>
                <a:gd name="T3" fmla="*/ 0 h 384"/>
                <a:gd name="T4" fmla="*/ 214 w 214"/>
                <a:gd name="T5" fmla="*/ 152 h 384"/>
                <a:gd name="T6" fmla="*/ 141 w 214"/>
                <a:gd name="T7" fmla="*/ 152 h 384"/>
                <a:gd name="T8" fmla="*/ 141 w 214"/>
                <a:gd name="T9" fmla="*/ 384 h 384"/>
                <a:gd name="T10" fmla="*/ 73 w 214"/>
                <a:gd name="T11" fmla="*/ 384 h 384"/>
                <a:gd name="T12" fmla="*/ 73 w 214"/>
                <a:gd name="T13" fmla="*/ 152 h 384"/>
                <a:gd name="T14" fmla="*/ 0 w 214"/>
                <a:gd name="T15" fmla="*/ 15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384">
                  <a:moveTo>
                    <a:pt x="0" y="152"/>
                  </a:moveTo>
                  <a:lnTo>
                    <a:pt x="106" y="0"/>
                  </a:lnTo>
                  <a:lnTo>
                    <a:pt x="214" y="152"/>
                  </a:lnTo>
                  <a:lnTo>
                    <a:pt x="141" y="152"/>
                  </a:lnTo>
                  <a:lnTo>
                    <a:pt x="141" y="384"/>
                  </a:lnTo>
                  <a:lnTo>
                    <a:pt x="73" y="384"/>
                  </a:lnTo>
                  <a:lnTo>
                    <a:pt x="73" y="152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107" name="Picture 106">
            <a:extLst>
              <a:ext uri="{FF2B5EF4-FFF2-40B4-BE49-F238E27FC236}">
                <a16:creationId xmlns:a16="http://schemas.microsoft.com/office/drawing/2014/main" id="{D96F9244-A8D6-442A-8C0A-D52FBA1588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2152347" y="2015954"/>
            <a:ext cx="786546" cy="504000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7D8A9120-5E3F-4735-A3FC-9D5535AC2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3693784" y="2015954"/>
            <a:ext cx="786546" cy="504000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0C301116-5C8D-4CE1-9370-01AF0ED3A9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3006541" y="1953600"/>
            <a:ext cx="619595" cy="628709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E1599118-49BF-47D9-80F2-AAFFC0A07555}"/>
              </a:ext>
            </a:extLst>
          </p:cNvPr>
          <p:cNvGrpSpPr/>
          <p:nvPr/>
        </p:nvGrpSpPr>
        <p:grpSpPr>
          <a:xfrm>
            <a:off x="3722688" y="3035072"/>
            <a:ext cx="823913" cy="371475"/>
            <a:chOff x="2089150" y="2951163"/>
            <a:chExt cx="823913" cy="371475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A6BDC2CF-701C-4D4B-B2EF-DAB0C83DF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5" y="2973388"/>
              <a:ext cx="779463" cy="328613"/>
            </a:xfrm>
            <a:custGeom>
              <a:avLst/>
              <a:gdLst>
                <a:gd name="T0" fmla="*/ 230 w 290"/>
                <a:gd name="T1" fmla="*/ 120 h 120"/>
                <a:gd name="T2" fmla="*/ 59 w 290"/>
                <a:gd name="T3" fmla="*/ 120 h 120"/>
                <a:gd name="T4" fmla="*/ 0 w 290"/>
                <a:gd name="T5" fmla="*/ 60 h 120"/>
                <a:gd name="T6" fmla="*/ 0 w 290"/>
                <a:gd name="T7" fmla="*/ 60 h 120"/>
                <a:gd name="T8" fmla="*/ 59 w 290"/>
                <a:gd name="T9" fmla="*/ 0 h 120"/>
                <a:gd name="T10" fmla="*/ 230 w 290"/>
                <a:gd name="T11" fmla="*/ 0 h 120"/>
                <a:gd name="T12" fmla="*/ 290 w 290"/>
                <a:gd name="T13" fmla="*/ 60 h 120"/>
                <a:gd name="T14" fmla="*/ 290 w 290"/>
                <a:gd name="T15" fmla="*/ 60 h 120"/>
                <a:gd name="T16" fmla="*/ 230 w 290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0" h="120">
                  <a:moveTo>
                    <a:pt x="230" y="120"/>
                  </a:moveTo>
                  <a:cubicBezTo>
                    <a:pt x="59" y="120"/>
                    <a:pt x="59" y="120"/>
                    <a:pt x="59" y="120"/>
                  </a:cubicBezTo>
                  <a:cubicBezTo>
                    <a:pt x="27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27" y="0"/>
                    <a:pt x="59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63" y="0"/>
                    <a:pt x="290" y="27"/>
                    <a:pt x="290" y="60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0" y="93"/>
                    <a:pt x="263" y="120"/>
                    <a:pt x="230" y="120"/>
                  </a:cubicBezTo>
                  <a:close/>
                </a:path>
              </a:pathLst>
            </a:custGeom>
            <a:solidFill>
              <a:srgbClr val="034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FF188D6E-E5C4-4FDF-AA01-D24616C2F9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9150" y="2951163"/>
              <a:ext cx="823913" cy="371475"/>
            </a:xfrm>
            <a:custGeom>
              <a:avLst/>
              <a:gdLst>
                <a:gd name="T0" fmla="*/ 238 w 306"/>
                <a:gd name="T1" fmla="*/ 136 h 136"/>
                <a:gd name="T2" fmla="*/ 67 w 306"/>
                <a:gd name="T3" fmla="*/ 136 h 136"/>
                <a:gd name="T4" fmla="*/ 0 w 306"/>
                <a:gd name="T5" fmla="*/ 68 h 136"/>
                <a:gd name="T6" fmla="*/ 67 w 306"/>
                <a:gd name="T7" fmla="*/ 0 h 136"/>
                <a:gd name="T8" fmla="*/ 238 w 306"/>
                <a:gd name="T9" fmla="*/ 0 h 136"/>
                <a:gd name="T10" fmla="*/ 306 w 306"/>
                <a:gd name="T11" fmla="*/ 68 h 136"/>
                <a:gd name="T12" fmla="*/ 238 w 306"/>
                <a:gd name="T13" fmla="*/ 136 h 136"/>
                <a:gd name="T14" fmla="*/ 67 w 306"/>
                <a:gd name="T15" fmla="*/ 16 h 136"/>
                <a:gd name="T16" fmla="*/ 15 w 306"/>
                <a:gd name="T17" fmla="*/ 68 h 136"/>
                <a:gd name="T18" fmla="*/ 67 w 306"/>
                <a:gd name="T19" fmla="*/ 120 h 136"/>
                <a:gd name="T20" fmla="*/ 238 w 306"/>
                <a:gd name="T21" fmla="*/ 120 h 136"/>
                <a:gd name="T22" fmla="*/ 290 w 306"/>
                <a:gd name="T23" fmla="*/ 68 h 136"/>
                <a:gd name="T24" fmla="*/ 238 w 306"/>
                <a:gd name="T25" fmla="*/ 16 h 136"/>
                <a:gd name="T26" fmla="*/ 67 w 306"/>
                <a:gd name="T27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6" h="136">
                  <a:moveTo>
                    <a:pt x="238" y="136"/>
                  </a:moveTo>
                  <a:cubicBezTo>
                    <a:pt x="67" y="136"/>
                    <a:pt x="67" y="136"/>
                    <a:pt x="67" y="136"/>
                  </a:cubicBezTo>
                  <a:cubicBezTo>
                    <a:pt x="30" y="136"/>
                    <a:pt x="0" y="105"/>
                    <a:pt x="0" y="68"/>
                  </a:cubicBezTo>
                  <a:cubicBezTo>
                    <a:pt x="0" y="31"/>
                    <a:pt x="30" y="0"/>
                    <a:pt x="67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76" y="0"/>
                    <a:pt x="306" y="31"/>
                    <a:pt x="306" y="68"/>
                  </a:cubicBezTo>
                  <a:cubicBezTo>
                    <a:pt x="306" y="105"/>
                    <a:pt x="276" y="136"/>
                    <a:pt x="238" y="136"/>
                  </a:cubicBezTo>
                  <a:close/>
                  <a:moveTo>
                    <a:pt x="67" y="16"/>
                  </a:moveTo>
                  <a:cubicBezTo>
                    <a:pt x="39" y="16"/>
                    <a:pt x="15" y="39"/>
                    <a:pt x="15" y="68"/>
                  </a:cubicBezTo>
                  <a:cubicBezTo>
                    <a:pt x="15" y="96"/>
                    <a:pt x="39" y="120"/>
                    <a:pt x="67" y="120"/>
                  </a:cubicBezTo>
                  <a:cubicBezTo>
                    <a:pt x="238" y="120"/>
                    <a:pt x="238" y="120"/>
                    <a:pt x="238" y="120"/>
                  </a:cubicBezTo>
                  <a:cubicBezTo>
                    <a:pt x="267" y="120"/>
                    <a:pt x="290" y="96"/>
                    <a:pt x="290" y="68"/>
                  </a:cubicBezTo>
                  <a:cubicBezTo>
                    <a:pt x="290" y="39"/>
                    <a:pt x="267" y="16"/>
                    <a:pt x="238" y="16"/>
                  </a:cubicBezTo>
                  <a:lnTo>
                    <a:pt x="67" y="16"/>
                  </a:lnTo>
                  <a:close/>
                </a:path>
              </a:pathLst>
            </a:custGeom>
            <a:solidFill>
              <a:srgbClr val="003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0" name="Rectangle 13">
              <a:extLst>
                <a:ext uri="{FF2B5EF4-FFF2-40B4-BE49-F238E27FC236}">
                  <a16:creationId xmlns:a16="http://schemas.microsoft.com/office/drawing/2014/main" id="{5E685728-70AB-426E-97B5-A993243AA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825" y="3019426"/>
              <a:ext cx="61913" cy="234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1" name="Rectangle 14">
              <a:extLst>
                <a:ext uri="{FF2B5EF4-FFF2-40B4-BE49-F238E27FC236}">
                  <a16:creationId xmlns:a16="http://schemas.microsoft.com/office/drawing/2014/main" id="{2F44F0D6-3BDF-4570-89D8-BC8F27788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7300" y="3019426"/>
              <a:ext cx="61913" cy="234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60D236A-95FD-4E86-A613-F391D1969D03}"/>
              </a:ext>
            </a:extLst>
          </p:cNvPr>
          <p:cNvSpPr/>
          <p:nvPr/>
        </p:nvSpPr>
        <p:spPr>
          <a:xfrm>
            <a:off x="1914146" y="863805"/>
            <a:ext cx="2803055" cy="2880488"/>
          </a:xfrm>
          <a:prstGeom prst="roundRect">
            <a:avLst>
              <a:gd name="adj" fmla="val 10889"/>
            </a:avLst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252999-5B8E-4ACE-8A58-2F4D77F3EEE8}"/>
              </a:ext>
            </a:extLst>
          </p:cNvPr>
          <p:cNvGrpSpPr/>
          <p:nvPr/>
        </p:nvGrpSpPr>
        <p:grpSpPr>
          <a:xfrm>
            <a:off x="2085975" y="3037855"/>
            <a:ext cx="827088" cy="371475"/>
            <a:chOff x="3719513" y="2951163"/>
            <a:chExt cx="827088" cy="371475"/>
          </a:xfrm>
        </p:grpSpPr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37B895FC-7F62-4D66-8CCA-052AB48CC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2973388"/>
              <a:ext cx="782638" cy="328613"/>
            </a:xfrm>
            <a:custGeom>
              <a:avLst/>
              <a:gdLst>
                <a:gd name="T0" fmla="*/ 231 w 291"/>
                <a:gd name="T1" fmla="*/ 120 h 120"/>
                <a:gd name="T2" fmla="*/ 60 w 291"/>
                <a:gd name="T3" fmla="*/ 120 h 120"/>
                <a:gd name="T4" fmla="*/ 0 w 291"/>
                <a:gd name="T5" fmla="*/ 60 h 120"/>
                <a:gd name="T6" fmla="*/ 0 w 291"/>
                <a:gd name="T7" fmla="*/ 60 h 120"/>
                <a:gd name="T8" fmla="*/ 60 w 291"/>
                <a:gd name="T9" fmla="*/ 0 h 120"/>
                <a:gd name="T10" fmla="*/ 231 w 291"/>
                <a:gd name="T11" fmla="*/ 0 h 120"/>
                <a:gd name="T12" fmla="*/ 291 w 291"/>
                <a:gd name="T13" fmla="*/ 60 h 120"/>
                <a:gd name="T14" fmla="*/ 291 w 291"/>
                <a:gd name="T15" fmla="*/ 60 h 120"/>
                <a:gd name="T16" fmla="*/ 231 w 291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" h="120">
                  <a:moveTo>
                    <a:pt x="231" y="120"/>
                  </a:moveTo>
                  <a:cubicBezTo>
                    <a:pt x="60" y="120"/>
                    <a:pt x="60" y="120"/>
                    <a:pt x="60" y="120"/>
                  </a:cubicBezTo>
                  <a:cubicBezTo>
                    <a:pt x="27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64" y="0"/>
                    <a:pt x="291" y="27"/>
                    <a:pt x="291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93"/>
                    <a:pt x="264" y="120"/>
                    <a:pt x="231" y="120"/>
                  </a:cubicBezTo>
                  <a:close/>
                </a:path>
              </a:pathLst>
            </a:custGeom>
            <a:solidFill>
              <a:srgbClr val="034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ADA20BC9-F250-46F5-82FB-5E472441DB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9513" y="2951163"/>
              <a:ext cx="827088" cy="371475"/>
            </a:xfrm>
            <a:custGeom>
              <a:avLst/>
              <a:gdLst>
                <a:gd name="T0" fmla="*/ 239 w 307"/>
                <a:gd name="T1" fmla="*/ 136 h 136"/>
                <a:gd name="T2" fmla="*/ 68 w 307"/>
                <a:gd name="T3" fmla="*/ 136 h 136"/>
                <a:gd name="T4" fmla="*/ 0 w 307"/>
                <a:gd name="T5" fmla="*/ 68 h 136"/>
                <a:gd name="T6" fmla="*/ 68 w 307"/>
                <a:gd name="T7" fmla="*/ 0 h 136"/>
                <a:gd name="T8" fmla="*/ 239 w 307"/>
                <a:gd name="T9" fmla="*/ 0 h 136"/>
                <a:gd name="T10" fmla="*/ 307 w 307"/>
                <a:gd name="T11" fmla="*/ 68 h 136"/>
                <a:gd name="T12" fmla="*/ 239 w 307"/>
                <a:gd name="T13" fmla="*/ 136 h 136"/>
                <a:gd name="T14" fmla="*/ 68 w 307"/>
                <a:gd name="T15" fmla="*/ 16 h 136"/>
                <a:gd name="T16" fmla="*/ 16 w 307"/>
                <a:gd name="T17" fmla="*/ 68 h 136"/>
                <a:gd name="T18" fmla="*/ 68 w 307"/>
                <a:gd name="T19" fmla="*/ 120 h 136"/>
                <a:gd name="T20" fmla="*/ 239 w 307"/>
                <a:gd name="T21" fmla="*/ 120 h 136"/>
                <a:gd name="T22" fmla="*/ 291 w 307"/>
                <a:gd name="T23" fmla="*/ 68 h 136"/>
                <a:gd name="T24" fmla="*/ 239 w 307"/>
                <a:gd name="T25" fmla="*/ 16 h 136"/>
                <a:gd name="T26" fmla="*/ 68 w 307"/>
                <a:gd name="T27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7" h="136">
                  <a:moveTo>
                    <a:pt x="239" y="136"/>
                  </a:moveTo>
                  <a:cubicBezTo>
                    <a:pt x="68" y="136"/>
                    <a:pt x="68" y="136"/>
                    <a:pt x="68" y="136"/>
                  </a:cubicBezTo>
                  <a:cubicBezTo>
                    <a:pt x="31" y="136"/>
                    <a:pt x="0" y="105"/>
                    <a:pt x="0" y="68"/>
                  </a:cubicBezTo>
                  <a:cubicBezTo>
                    <a:pt x="0" y="31"/>
                    <a:pt x="31" y="0"/>
                    <a:pt x="68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76" y="0"/>
                    <a:pt x="307" y="31"/>
                    <a:pt x="307" y="68"/>
                  </a:cubicBezTo>
                  <a:cubicBezTo>
                    <a:pt x="307" y="105"/>
                    <a:pt x="276" y="136"/>
                    <a:pt x="239" y="136"/>
                  </a:cubicBezTo>
                  <a:close/>
                  <a:moveTo>
                    <a:pt x="68" y="16"/>
                  </a:moveTo>
                  <a:cubicBezTo>
                    <a:pt x="39" y="16"/>
                    <a:pt x="16" y="39"/>
                    <a:pt x="16" y="68"/>
                  </a:cubicBezTo>
                  <a:cubicBezTo>
                    <a:pt x="16" y="96"/>
                    <a:pt x="39" y="120"/>
                    <a:pt x="68" y="120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68" y="120"/>
                    <a:pt x="291" y="96"/>
                    <a:pt x="291" y="68"/>
                  </a:cubicBezTo>
                  <a:cubicBezTo>
                    <a:pt x="291" y="39"/>
                    <a:pt x="268" y="16"/>
                    <a:pt x="239" y="16"/>
                  </a:cubicBezTo>
                  <a:lnTo>
                    <a:pt x="68" y="16"/>
                  </a:lnTo>
                  <a:close/>
                </a:path>
              </a:pathLst>
            </a:custGeom>
            <a:solidFill>
              <a:srgbClr val="003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D0BEAA4E-CED2-4587-A469-5A90E170F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3019426"/>
              <a:ext cx="220663" cy="234950"/>
            </a:xfrm>
            <a:custGeom>
              <a:avLst/>
              <a:gdLst>
                <a:gd name="T0" fmla="*/ 139 w 139"/>
                <a:gd name="T1" fmla="*/ 148 h 148"/>
                <a:gd name="T2" fmla="*/ 95 w 139"/>
                <a:gd name="T3" fmla="*/ 148 h 148"/>
                <a:gd name="T4" fmla="*/ 0 w 139"/>
                <a:gd name="T5" fmla="*/ 0 h 148"/>
                <a:gd name="T6" fmla="*/ 46 w 139"/>
                <a:gd name="T7" fmla="*/ 0 h 148"/>
                <a:gd name="T8" fmla="*/ 139 w 13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48">
                  <a:moveTo>
                    <a:pt x="139" y="148"/>
                  </a:moveTo>
                  <a:lnTo>
                    <a:pt x="95" y="148"/>
                  </a:lnTo>
                  <a:lnTo>
                    <a:pt x="0" y="0"/>
                  </a:lnTo>
                  <a:lnTo>
                    <a:pt x="46" y="0"/>
                  </a:lnTo>
                  <a:lnTo>
                    <a:pt x="139" y="1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0ED13804-7485-4A9F-81DF-CE887E2AB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138" y="3019426"/>
              <a:ext cx="220663" cy="234950"/>
            </a:xfrm>
            <a:custGeom>
              <a:avLst/>
              <a:gdLst>
                <a:gd name="T0" fmla="*/ 139 w 139"/>
                <a:gd name="T1" fmla="*/ 0 h 148"/>
                <a:gd name="T2" fmla="*/ 95 w 139"/>
                <a:gd name="T3" fmla="*/ 0 h 148"/>
                <a:gd name="T4" fmla="*/ 0 w 139"/>
                <a:gd name="T5" fmla="*/ 148 h 148"/>
                <a:gd name="T6" fmla="*/ 46 w 139"/>
                <a:gd name="T7" fmla="*/ 148 h 148"/>
                <a:gd name="T8" fmla="*/ 139 w 139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48">
                  <a:moveTo>
                    <a:pt x="139" y="0"/>
                  </a:moveTo>
                  <a:lnTo>
                    <a:pt x="95" y="0"/>
                  </a:lnTo>
                  <a:lnTo>
                    <a:pt x="0" y="148"/>
                  </a:lnTo>
                  <a:lnTo>
                    <a:pt x="46" y="148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94637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L -0.5918 -0.006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96" y="-32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25E89AC-7C17-423F-8C32-437BBFA4C008}"/>
              </a:ext>
            </a:extLst>
          </p:cNvPr>
          <p:cNvGrpSpPr/>
          <p:nvPr/>
        </p:nvGrpSpPr>
        <p:grpSpPr>
          <a:xfrm>
            <a:off x="916430" y="697543"/>
            <a:ext cx="7774603" cy="5678813"/>
            <a:chOff x="990858" y="596705"/>
            <a:chExt cx="7774603" cy="567881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541D8F3-7F74-441E-9CBD-55F18FE90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858" y="596705"/>
              <a:ext cx="5871633" cy="379467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5BD1FD-9CEF-4BAA-B6C1-AFD0C1DD02E9}"/>
                </a:ext>
              </a:extLst>
            </p:cNvPr>
            <p:cNvSpPr txBox="1"/>
            <p:nvPr/>
          </p:nvSpPr>
          <p:spPr>
            <a:xfrm>
              <a:off x="990858" y="4952079"/>
              <a:ext cx="777460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Stay Safe Online with</a:t>
              </a:r>
            </a:p>
            <a:p>
              <a:r>
                <a:rPr lang="en-US" sz="4000" b="1" dirty="0">
                  <a:solidFill>
                    <a:schemeClr val="accent1"/>
                  </a:solidFill>
                  <a:latin typeface="Comic Sans MS" panose="030F0702030302020204" pitchFamily="66" charset="0"/>
                </a:rPr>
                <a:t>Bee-Bots, Snakes &amp; Ladders!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C413D8E-4359-4538-9B7F-49E64B0CBF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233" r="15234"/>
          <a:stretch/>
        </p:blipFill>
        <p:spPr>
          <a:xfrm>
            <a:off x="10515345" y="0"/>
            <a:ext cx="1844402" cy="50529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AA2F56-D19B-444B-8D41-9563A434FD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41" t="6689" r="46699" b="13081"/>
          <a:stretch/>
        </p:blipFill>
        <p:spPr>
          <a:xfrm rot="528815">
            <a:off x="12023390" y="-2487839"/>
            <a:ext cx="3332269" cy="32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71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6381 0.04838 L -0.06381 0.04838 C -0.06537 0.05046 -0.06693 0.05231 -0.06836 0.05439 C -0.07149 0.05902 -0.0698 0.05879 -0.07396 0.0625 C -0.075 0.06342 -0.07618 0.06365 -0.07735 0.06435 C -0.078 0.06574 -0.07865 0.06736 -0.07956 0.06828 C -0.08138 0.07037 -0.08607 0.07291 -0.08855 0.0743 C -0.09414 0.08449 -0.08685 0.07268 -0.09414 0.08032 C -0.09506 0.08125 -0.09545 0.08356 -0.09636 0.08426 C -0.09766 0.08564 -0.09935 0.08541 -0.10078 0.08634 C -0.10157 0.0868 -0.10235 0.08773 -0.103 0.08819 C -0.10378 0.08958 -0.1043 0.09143 -0.10534 0.09236 C -0.10743 0.09421 -0.11198 0.09629 -0.11198 0.09629 C -0.11446 0.09907 -0.11693 0.10254 -0.1198 0.10416 L -0.12318 0.10625 C -0.12396 0.10763 -0.12461 0.10902 -0.12539 0.11018 C -0.12722 0.1125 -0.13021 0.11342 -0.13216 0.11412 C -0.13295 0.11551 -0.13347 0.11713 -0.13438 0.11805 C -0.13581 0.1199 -0.13881 0.12222 -0.13881 0.12222 C -0.14323 0.12963 -0.13868 0.12291 -0.1444 0.12777 C -0.14636 0.12963 -0.14831 0.13171 -0.15 0.13379 C -0.15091 0.13495 -0.15144 0.13657 -0.15235 0.13773 C -0.15339 0.13935 -0.15456 0.14051 -0.1556 0.14189 C -0.15638 0.14259 -0.15716 0.14305 -0.15795 0.14375 C -0.15899 0.14513 -0.16003 0.14652 -0.1612 0.14768 C -0.16198 0.14861 -0.16289 0.14884 -0.16355 0.14976 C -0.16511 0.15208 -0.16641 0.15509 -0.16797 0.15763 L -0.1724 0.16574 C -0.17318 0.16713 -0.17422 0.16805 -0.17474 0.16967 C -0.17618 0.175 -0.175 0.17291 -0.178 0.17569 L -0.18021 0.18356 C -0.1806 0.18495 -0.18086 0.18657 -0.18138 0.1875 C -0.18216 0.18888 -0.18295 0.19004 -0.1836 0.19166 C -0.18841 0.20277 -0.18008 0.18726 -0.18698 0.19953 C -0.18776 0.20208 -0.18802 0.20532 -0.1892 0.2074 C -0.19076 0.21018 -0.19271 0.21203 -0.19375 0.21551 C -0.19636 0.225 -0.1948 0.22129 -0.19818 0.22731 C -0.19987 0.23611 -0.19883 0.23148 -0.20157 0.24143 L -0.20261 0.24537 C -0.203 0.24652 -0.20352 0.24791 -0.20378 0.2493 C -0.20756 0.26921 -0.20274 0.24467 -0.20599 0.25926 C -0.20651 0.26111 -0.20664 0.26319 -0.20716 0.26527 C -0.20782 0.26805 -0.2086 0.2706 -0.20938 0.27314 C -0.20977 0.27453 -0.21029 0.27569 -0.21055 0.27708 C -0.21081 0.27916 -0.2112 0.28125 -0.21159 0.2831 C -0.21224 0.28588 -0.21289 0.28865 -0.21381 0.2912 C -0.2155 0.29537 -0.21732 0.3 -0.21836 0.30509 C -0.21875 0.30694 -0.21914 0.30902 -0.2194 0.31111 C -0.21993 0.31365 -0.21993 0.31643 -0.22058 0.31898 C -0.22149 0.32245 -0.22292 0.32546 -0.22396 0.32893 C -0.22448 0.33078 -0.22461 0.33287 -0.225 0.33495 C -0.22539 0.34213 -0.22565 0.34953 -0.22618 0.35671 C -0.22644 0.36018 -0.22709 0.36342 -0.22735 0.36666 C -0.23086 0.41458 -0.22644 0.36551 -0.22956 0.39861 C -0.22917 0.41111 -0.22904 0.42384 -0.22839 0.43634 C -0.22839 0.43796 -0.22761 0.43888 -0.22735 0.44027 C -0.22683 0.44305 -0.22657 0.4456 -0.22618 0.44838 C -0.22578 0.45046 -0.22539 0.45231 -0.225 0.45439 C -0.22461 0.45694 -0.22435 0.45972 -0.22396 0.46226 C -0.22357 0.46435 -0.22305 0.4662 -0.22279 0.46828 C -0.2224 0.47152 -0.22227 0.475 -0.22175 0.47824 C -0.22149 0.47963 -0.22084 0.48078 -0.22058 0.48217 C -0.22019 0.48402 -0.2198 0.48611 -0.2194 0.48819 C -0.21901 0.49074 -0.21862 0.49351 -0.21836 0.49606 C -0.21797 0.4993 -0.21771 0.50277 -0.21719 0.50601 C -0.21693 0.5074 -0.21641 0.50856 -0.21615 0.50995 C -0.21485 0.51666 -0.21368 0.52314 -0.21276 0.52986 C -0.21224 0.5331 -0.21198 0.53657 -0.21159 0.53981 C -0.21094 0.54513 -0.21016 0.55046 -0.20938 0.55578 C -0.20899 0.55856 -0.20873 0.56111 -0.20821 0.56388 L -0.20599 0.57569 C -0.2056 0.58078 -0.20443 0.59606 -0.20378 0.60162 C -0.20196 0.61689 -0.20274 0.61319 -0.20039 0.62152 L -0.19818 0.64537 L -0.19701 0.6574 C -0.1974 0.67916 -0.19753 0.70115 -0.19818 0.72291 C -0.1987 0.74097 -0.1987 0.73402 -0.20039 0.7449 C -0.20118 0.75 -0.20157 0.75416 -0.20261 0.75879 C -0.20326 0.76157 -0.20378 0.76481 -0.20495 0.76689 C -0.2056 0.76805 -0.20651 0.76921 -0.20716 0.77083 C -0.20769 0.77199 -0.20782 0.77338 -0.20821 0.77476 C -0.20938 0.77801 -0.21055 0.78125 -0.21159 0.78472 C -0.21615 0.79907 -0.2069 0.77291 -0.21615 0.79467 C -0.22136 0.80717 -0.21693 0.80231 -0.22175 0.80671 C -0.22201 0.80856 -0.22214 0.81088 -0.22279 0.8125 C -0.22565 0.81967 -0.22631 0.81967 -0.22956 0.82245 C -0.23269 0.83379 -0.22735 0.81666 -0.23516 0.83055 C -0.23581 0.83171 -0.23646 0.83333 -0.23737 0.83449 C -0.23802 0.83541 -0.23894 0.83564 -0.23959 0.83657 C -0.24076 0.83773 -0.24193 0.83888 -0.24297 0.84051 C -0.24375 0.84166 -0.24427 0.84351 -0.24519 0.84444 C -0.24727 0.84676 -0.25013 0.84722 -0.25196 0.85046 C -0.25677 0.85902 -0.25157 0.85069 -0.25638 0.85648 C -0.25795 0.8581 -0.25925 0.86041 -0.26081 0.86226 C -0.26159 0.86319 -0.26237 0.86342 -0.26315 0.86435 C -0.26511 0.86666 -0.26732 0.87083 -0.2698 0.87222 C -0.2724 0.87384 -0.27513 0.87453 -0.27761 0.87638 C -0.27917 0.87731 -0.2806 0.87893 -0.28216 0.88032 L -0.28659 0.88426 C -0.28737 0.88495 -0.28802 0.88634 -0.28881 0.88634 L -0.29102 0.88634 L -0.29102 0.88634 " pathEditMode="relative" ptsTypes="AAAAAAAAAAAAAAAAAAAAAAAAAAAAAAAAAAAAAAAAAAAAAAAAAAAAAAAAAAAAAAAAAAAAAAAAAAAAAAAAAAAAAAAAAAAAAAAAAAAAAA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BAREFOOT">
      <a:dk1>
        <a:sysClr val="windowText" lastClr="000000"/>
      </a:dk1>
      <a:lt1>
        <a:sysClr val="window" lastClr="FFFFFF"/>
      </a:lt1>
      <a:dk2>
        <a:srgbClr val="E75D28"/>
      </a:dk2>
      <a:lt2>
        <a:srgbClr val="3C3C3A"/>
      </a:lt2>
      <a:accent1>
        <a:srgbClr val="8CC049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BAREFOOT">
      <a:majorFont>
        <a:latin typeface="Riffic Free Medium"/>
        <a:ea typeface=""/>
        <a:cs typeface=""/>
      </a:majorFont>
      <a:minorFont>
        <a:latin typeface="Riffic Free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1614</TotalTime>
  <Words>349</Words>
  <Application>Microsoft Office PowerPoint</Application>
  <PresentationFormat>Widescreen</PresentationFormat>
  <Paragraphs>57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Comic Sans MS</vt:lpstr>
      <vt:lpstr>Calibri</vt:lpstr>
      <vt:lpstr>MS PGothic</vt:lpstr>
      <vt:lpstr>Riffic Free Medium</vt:lpstr>
      <vt:lpstr>Arial</vt:lpstr>
      <vt:lpstr>MS PGothic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Barefoot’s New Term Survival Guide</dc:title>
  <dc:creator>Tommy Moore</dc:creator>
  <cp:lastModifiedBy>Amy-Louise Morris</cp:lastModifiedBy>
  <cp:revision>342</cp:revision>
  <dcterms:created xsi:type="dcterms:W3CDTF">2017-09-01T11:08:56Z</dcterms:created>
  <dcterms:modified xsi:type="dcterms:W3CDTF">2017-12-13T13:09:34Z</dcterms:modified>
</cp:coreProperties>
</file>