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8205788" cy="19053175"/>
  <p:notesSz cx="6858000" cy="9144000"/>
  <p:defaultTextStyle>
    <a:defPPr>
      <a:defRPr lang="es-ES"/>
    </a:defPPr>
    <a:lvl1pPr marL="0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43407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86814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30222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73629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717036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60443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203850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947258" algn="l" defTabSz="148681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01">
          <p15:clr>
            <a:srgbClr val="A4A3A4"/>
          </p15:clr>
        </p15:guide>
        <p15:guide id="2" pos="25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C6172"/>
    <a:srgbClr val="E6E6E6"/>
    <a:srgbClr val="DCDCDC"/>
    <a:srgbClr val="2B3033"/>
    <a:srgbClr val="F1F1F1"/>
    <a:srgbClr val="DB5949"/>
    <a:srgbClr val="00AE8A"/>
    <a:srgbClr val="E47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1" d="100"/>
          <a:sy n="31" d="100"/>
        </p:scale>
        <p:origin x="2796" y="102"/>
      </p:cViewPr>
      <p:guideLst>
        <p:guide orient="horz" pos="6001"/>
        <p:guide pos="258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F5289-8046-4078-B1B9-77518CEF447D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4073B-C2E7-4F8B-8793-39F5B708FFE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14039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10289" y="17659472"/>
            <a:ext cx="1914684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F5289-8046-4078-B1B9-77518CEF447D}" type="datetimeFigureOut">
              <a:rPr lang="es-ES" smtClean="0"/>
              <a:t>14/09/2018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03644" y="17659472"/>
            <a:ext cx="2598500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5880815" y="17659472"/>
            <a:ext cx="1914684" cy="1014406"/>
          </a:xfrm>
          <a:prstGeom prst="rect">
            <a:avLst/>
          </a:prstGeom>
        </p:spPr>
        <p:txBody>
          <a:bodyPr vert="horz" lIns="148681" tIns="74341" rIns="148681" bIns="74341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4073B-C2E7-4F8B-8793-39F5B708FFEE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 userDrawn="1"/>
        </p:nvSpPr>
        <p:spPr>
          <a:xfrm>
            <a:off x="0" y="18095539"/>
            <a:ext cx="8207350" cy="957636"/>
          </a:xfrm>
          <a:prstGeom prst="rect">
            <a:avLst/>
          </a:prstGeom>
          <a:solidFill>
            <a:srgbClr val="E6E6E6">
              <a:alpha val="9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 </a:t>
            </a:r>
            <a:endParaRPr lang="es-ES" dirty="0"/>
          </a:p>
        </p:txBody>
      </p:sp>
      <p:sp>
        <p:nvSpPr>
          <p:cNvPr id="8" name="7 Rectángulo"/>
          <p:cNvSpPr/>
          <p:nvPr userDrawn="1"/>
        </p:nvSpPr>
        <p:spPr>
          <a:xfrm>
            <a:off x="0" y="2897"/>
            <a:ext cx="8207350" cy="18092642"/>
          </a:xfrm>
          <a:prstGeom prst="rect">
            <a:avLst/>
          </a:prstGeom>
          <a:solidFill>
            <a:srgbClr val="F1F1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9" name="8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62" y="695193"/>
            <a:ext cx="7980348" cy="17172371"/>
          </a:xfrm>
          <a:prstGeom prst="rect">
            <a:avLst/>
          </a:prstGeom>
        </p:spPr>
      </p:pic>
      <p:pic>
        <p:nvPicPr>
          <p:cNvPr id="10" name="9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025" y="247080"/>
            <a:ext cx="2707604" cy="327112"/>
          </a:xfrm>
          <a:prstGeom prst="rect">
            <a:avLst/>
          </a:prstGeom>
        </p:spPr>
      </p:pic>
      <p:pic>
        <p:nvPicPr>
          <p:cNvPr id="11" name="10 Imagen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33" y="18367236"/>
            <a:ext cx="4243988" cy="431747"/>
          </a:xfrm>
          <a:prstGeom prst="rect">
            <a:avLst/>
          </a:prstGeom>
        </p:spPr>
      </p:pic>
      <p:cxnSp>
        <p:nvCxnSpPr>
          <p:cNvPr id="12" name="11 Conector recto"/>
          <p:cNvCxnSpPr/>
          <p:nvPr userDrawn="1"/>
        </p:nvCxnSpPr>
        <p:spPr>
          <a:xfrm>
            <a:off x="0" y="18095539"/>
            <a:ext cx="820735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 userDrawn="1"/>
        </p:nvSpPr>
        <p:spPr>
          <a:xfrm>
            <a:off x="5323648" y="18383571"/>
            <a:ext cx="25236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Esta obra está bajo una licencia de 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Creative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Commons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Reconocimiento-</a:t>
            </a:r>
            <a:r>
              <a:rPr lang="es-ES" sz="900" dirty="0" err="1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CompartirIgual</a:t>
            </a:r>
            <a:r>
              <a:rPr lang="es-ES" sz="900" dirty="0">
                <a:solidFill>
                  <a:schemeClr val="bg1">
                    <a:lumMod val="50000"/>
                  </a:schemeClr>
                </a:solidFill>
                <a:latin typeface="SolexRegular" panose="00000400000000000000" pitchFamily="2" charset="0"/>
              </a:rPr>
              <a:t> 3.0 España.</a:t>
            </a:r>
          </a:p>
        </p:txBody>
      </p:sp>
      <p:cxnSp>
        <p:nvCxnSpPr>
          <p:cNvPr id="17" name="16 Conector recto"/>
          <p:cNvCxnSpPr/>
          <p:nvPr userDrawn="1"/>
        </p:nvCxnSpPr>
        <p:spPr>
          <a:xfrm>
            <a:off x="1995822" y="1386811"/>
            <a:ext cx="5851488" cy="0"/>
          </a:xfrm>
          <a:prstGeom prst="line">
            <a:avLst/>
          </a:prstGeom>
          <a:ln>
            <a:solidFill>
              <a:srgbClr val="4C61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 userDrawn="1"/>
        </p:nvSpPr>
        <p:spPr>
          <a:xfrm>
            <a:off x="3085362" y="966231"/>
            <a:ext cx="3672408" cy="76944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4400" kern="1800" cap="small" spc="3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Recurso del mes</a:t>
            </a:r>
            <a:endParaRPr lang="es-ES" sz="4400" kern="1800" cap="small" spc="3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537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1486814" rtl="0" eaLnBrk="1" latinLnBrk="0" hangingPunct="1">
        <a:spcBef>
          <a:spcPct val="0"/>
        </a:spcBef>
        <a:buNone/>
        <a:defRPr sz="7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7555" indent="-557555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208037" indent="-464630" algn="l" defTabSz="1486814" rtl="0" eaLnBrk="1" latinLnBrk="0" hangingPunct="1">
        <a:spcBef>
          <a:spcPct val="20000"/>
        </a:spcBef>
        <a:buFont typeface="Arial" panose="020B0604020202020204" pitchFamily="34" charset="0"/>
        <a:buChar char="–"/>
        <a:defRPr sz="4600" kern="1200">
          <a:solidFill>
            <a:schemeClr val="tx1"/>
          </a:solidFill>
          <a:latin typeface="+mn-lt"/>
          <a:ea typeface="+mn-ea"/>
          <a:cs typeface="+mn-cs"/>
        </a:defRPr>
      </a:lvl2pPr>
      <a:lvl3pPr marL="1858518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601925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4pPr>
      <a:lvl5pPr marL="3345332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»"/>
        <a:defRPr sz="3300" kern="1200">
          <a:solidFill>
            <a:schemeClr val="tx1"/>
          </a:solidFill>
          <a:latin typeface="+mn-lt"/>
          <a:ea typeface="+mn-ea"/>
          <a:cs typeface="+mn-cs"/>
        </a:defRPr>
      </a:lvl5pPr>
      <a:lvl6pPr marL="4088740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6pPr>
      <a:lvl7pPr marL="4832147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7pPr>
      <a:lvl8pPr marL="5575554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8pPr>
      <a:lvl9pPr marL="6318961" indent="-371704" algn="l" defTabSz="1486814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3407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86814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30222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73629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717036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60443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203850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947258" algn="l" defTabSz="148681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449604" y="3674775"/>
            <a:ext cx="6656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s-ES" sz="2800" kern="600" spc="30" dirty="0" smtClean="0">
                <a:solidFill>
                  <a:srgbClr val="DB5949"/>
                </a:solidFill>
                <a:latin typeface="SolexRegular" panose="00000400000000000000" pitchFamily="2" charset="0"/>
              </a:rPr>
              <a:t>La fiesta de la programación</a:t>
            </a:r>
            <a:endParaRPr lang="es-ES" sz="2800" kern="600" spc="30" dirty="0">
              <a:solidFill>
                <a:srgbClr val="DB5949"/>
              </a:solidFill>
              <a:latin typeface="SolexRegular" panose="00000400000000000000" pitchFamily="2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3238798" y="2111859"/>
            <a:ext cx="5193991" cy="1816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ts val="6500"/>
              </a:lnSpc>
            </a:pPr>
            <a:r>
              <a:rPr lang="es-ES" sz="4800" dirty="0" err="1" smtClean="0">
                <a:solidFill>
                  <a:srgbClr val="DB5949"/>
                </a:solidFill>
                <a:latin typeface="SolexMedium" panose="00000400000000000000" pitchFamily="2" charset="0"/>
              </a:rPr>
              <a:t>Code</a:t>
            </a:r>
            <a:r>
              <a:rPr lang="es-ES" sz="4800" dirty="0" smtClean="0">
                <a:solidFill>
                  <a:srgbClr val="DB5949"/>
                </a:solidFill>
                <a:latin typeface="SolexMedium" panose="00000400000000000000" pitchFamily="2" charset="0"/>
              </a:rPr>
              <a:t> </a:t>
            </a:r>
            <a:r>
              <a:rPr lang="es-ES" sz="4800" dirty="0" err="1" smtClean="0">
                <a:solidFill>
                  <a:srgbClr val="DB5949"/>
                </a:solidFill>
                <a:latin typeface="SolexMedium" panose="00000400000000000000" pitchFamily="2" charset="0"/>
              </a:rPr>
              <a:t>Week</a:t>
            </a:r>
            <a:r>
              <a:rPr lang="es-ES" sz="4800" dirty="0" smtClean="0">
                <a:solidFill>
                  <a:srgbClr val="DB5949"/>
                </a:solidFill>
                <a:latin typeface="SolexMedium" panose="00000400000000000000" pitchFamily="2" charset="0"/>
              </a:rPr>
              <a:t> 2018</a:t>
            </a:r>
            <a:endParaRPr lang="es-ES" sz="4800" dirty="0">
              <a:solidFill>
                <a:srgbClr val="DB5949"/>
              </a:solidFill>
              <a:latin typeface="SolexMedium" panose="00000400000000000000" pitchFamily="2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870646" y="4918075"/>
            <a:ext cx="6048672" cy="175432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latin typeface="SolexRegular" panose="00000400000000000000"/>
              </a:rPr>
              <a:t>La semana europea de la programación es una iniciativa que pretende acercar a todos, y especialmente a los más </a:t>
            </a:r>
            <a:r>
              <a:rPr lang="es-ES" sz="1800" dirty="0" smtClean="0">
                <a:latin typeface="SolexRegular" panose="00000400000000000000"/>
              </a:rPr>
              <a:t>pequeños, </a:t>
            </a:r>
            <a:r>
              <a:rPr lang="es-ES" sz="1800" dirty="0">
                <a:latin typeface="SolexRegular" panose="00000400000000000000"/>
              </a:rPr>
              <a:t>la programación informática y la alfabetización digital de una manera divertida y atractiva.</a:t>
            </a:r>
          </a:p>
        </p:txBody>
      </p:sp>
      <p:sp>
        <p:nvSpPr>
          <p:cNvPr id="17" name="16 Rectángulo"/>
          <p:cNvSpPr/>
          <p:nvPr/>
        </p:nvSpPr>
        <p:spPr>
          <a:xfrm>
            <a:off x="1870647" y="4323305"/>
            <a:ext cx="60486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¿Qué es?</a:t>
            </a:r>
            <a:endParaRPr lang="es-ES" sz="36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23815" y="1930262"/>
            <a:ext cx="2539933" cy="15836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22 Rectángulo"/>
          <p:cNvSpPr/>
          <p:nvPr/>
        </p:nvSpPr>
        <p:spPr>
          <a:xfrm>
            <a:off x="257894" y="10894739"/>
            <a:ext cx="4565079" cy="4421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ES" sz="2400" dirty="0" smtClean="0">
              <a:latin typeface="SolexRegular" panose="00000400000000000000" pitchFamily="2" charset="0"/>
            </a:endParaRP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1</a:t>
            </a:r>
            <a:r>
              <a:rPr lang="es-ES" sz="2400" dirty="0" smtClean="0">
                <a:latin typeface="SolexRegular" panose="00000400000000000000" pitchFamily="2" charset="0"/>
              </a:rPr>
              <a:t>. ¿Qué es?</a:t>
            </a: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2</a:t>
            </a:r>
            <a:r>
              <a:rPr lang="es-ES" sz="2400" dirty="0" smtClean="0">
                <a:latin typeface="SolexRegular" panose="00000400000000000000" pitchFamily="2" charset="0"/>
              </a:rPr>
              <a:t>. ¿Quién la organiza y por qué?</a:t>
            </a: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3</a:t>
            </a:r>
            <a:r>
              <a:rPr lang="es-ES" sz="2400" dirty="0" smtClean="0">
                <a:latin typeface="SolexRegular" panose="00000400000000000000" pitchFamily="2" charset="0"/>
              </a:rPr>
              <a:t>. Algunas cifras</a:t>
            </a: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4</a:t>
            </a:r>
            <a:r>
              <a:rPr lang="es-ES" sz="2400" dirty="0" smtClean="0">
                <a:latin typeface="SolexRegular" panose="00000400000000000000" pitchFamily="2" charset="0"/>
              </a:rPr>
              <a:t>. Qué puedes hacer como profesor</a:t>
            </a: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5</a:t>
            </a:r>
            <a:r>
              <a:rPr lang="es-ES" sz="2400" dirty="0" smtClean="0">
                <a:latin typeface="SolexRegular" panose="00000400000000000000" pitchFamily="2" charset="0"/>
              </a:rPr>
              <a:t>. Cómo participar</a:t>
            </a:r>
          </a:p>
          <a:p>
            <a:pPr marL="0" lvl="1" algn="ctr">
              <a:lnSpc>
                <a:spcPts val="3500"/>
              </a:lnSpc>
            </a:pPr>
            <a:r>
              <a:rPr lang="es-ES" sz="2400" dirty="0">
                <a:latin typeface="SolexRegular" panose="00000400000000000000" pitchFamily="2" charset="0"/>
              </a:rPr>
              <a:t>6</a:t>
            </a:r>
            <a:r>
              <a:rPr lang="es-ES" sz="2400" dirty="0" smtClean="0">
                <a:latin typeface="SolexRegular" panose="00000400000000000000" pitchFamily="2" charset="0"/>
              </a:rPr>
              <a:t>. En NOOC de </a:t>
            </a:r>
            <a:r>
              <a:rPr lang="es-ES" sz="2400" dirty="0" err="1" smtClean="0">
                <a:latin typeface="SolexRegular" panose="00000400000000000000" pitchFamily="2" charset="0"/>
              </a:rPr>
              <a:t>CodeWeek</a:t>
            </a:r>
            <a:endParaRPr lang="es-ES" sz="2400" dirty="0" smtClean="0">
              <a:latin typeface="SolexRegular" panose="00000400000000000000" pitchFamily="2" charset="0"/>
            </a:endParaRPr>
          </a:p>
          <a:p>
            <a:endParaRPr lang="es-ES" sz="2400" dirty="0">
              <a:latin typeface="SolexRegular" panose="00000400000000000000" pitchFamily="2" charset="0"/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57896" y="10248408"/>
            <a:ext cx="38457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rgbClr val="4C6172"/>
                </a:solidFill>
                <a:latin typeface="Consolas" panose="020B0609020204030204" pitchFamily="49" charset="0"/>
                <a:ea typeface="DejaVu Sans" panose="020B0603030804020204" pitchFamily="34" charset="0"/>
                <a:cs typeface="Consolas" panose="020B0609020204030204" pitchFamily="49" charset="0"/>
              </a:rPr>
              <a:t>Algo más…</a:t>
            </a:r>
            <a:endParaRPr lang="es-ES" sz="3600" dirty="0">
              <a:solidFill>
                <a:srgbClr val="4C6172"/>
              </a:solidFill>
              <a:latin typeface="Consolas" panose="020B0609020204030204" pitchFamily="49" charset="0"/>
              <a:ea typeface="DejaVu Sans" panose="020B0603030804020204" pitchFamily="34" charset="0"/>
              <a:cs typeface="Consolas" panose="020B0609020204030204" pitchFamily="49" charset="0"/>
            </a:endParaRPr>
          </a:p>
        </p:txBody>
      </p:sp>
      <p:pic>
        <p:nvPicPr>
          <p:cNvPr id="1031" name="Picture 7" descr="https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062" y="8280272"/>
            <a:ext cx="1148848" cy="401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29 Rectángulo"/>
          <p:cNvSpPr/>
          <p:nvPr/>
        </p:nvSpPr>
        <p:spPr>
          <a:xfrm>
            <a:off x="2014662" y="8488858"/>
            <a:ext cx="3143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es-ES" sz="2400" dirty="0" smtClean="0">
                <a:latin typeface="SolexRegular" panose="00000400000000000000" pitchFamily="2" charset="0"/>
              </a:rPr>
              <a:t>GUÍAS DE APOYO</a:t>
            </a:r>
            <a:endParaRPr lang="es-ES" sz="2400" dirty="0">
              <a:latin typeface="SolexRegular" panose="00000400000000000000" pitchFamily="2" charset="0"/>
            </a:endParaRPr>
          </a:p>
        </p:txBody>
      </p:sp>
      <p:sp>
        <p:nvSpPr>
          <p:cNvPr id="31" name="30 Rectángulo"/>
          <p:cNvSpPr/>
          <p:nvPr/>
        </p:nvSpPr>
        <p:spPr>
          <a:xfrm>
            <a:off x="2327503" y="7561824"/>
            <a:ext cx="2567479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Tipo recurso</a:t>
            </a:r>
            <a:endParaRPr lang="es-ES" sz="32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sp>
        <p:nvSpPr>
          <p:cNvPr id="32" name="31 Rectángulo"/>
          <p:cNvSpPr/>
          <p:nvPr/>
        </p:nvSpPr>
        <p:spPr>
          <a:xfrm>
            <a:off x="262087" y="15664103"/>
            <a:ext cx="38435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Enlaces</a:t>
            </a:r>
            <a:endParaRPr lang="es-ES" sz="28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sp>
        <p:nvSpPr>
          <p:cNvPr id="37" name="36 Rectángulo"/>
          <p:cNvSpPr/>
          <p:nvPr/>
        </p:nvSpPr>
        <p:spPr>
          <a:xfrm>
            <a:off x="262087" y="17510183"/>
            <a:ext cx="384358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dirty="0" smtClean="0">
                <a:latin typeface="SolexRegular" panose="00000400000000000000" pitchFamily="2" charset="0"/>
              </a:rPr>
              <a:t>http://code.educalab.es/recursos/recurso-del-mes</a:t>
            </a:r>
            <a:endParaRPr lang="es-ES" sz="1400" dirty="0">
              <a:latin typeface="SolexRegular" panose="00000400000000000000" pitchFamily="2" charset="0"/>
            </a:endParaRPr>
          </a:p>
        </p:txBody>
      </p:sp>
      <p:sp>
        <p:nvSpPr>
          <p:cNvPr id="51" name="50 Rectángulo"/>
          <p:cNvSpPr/>
          <p:nvPr/>
        </p:nvSpPr>
        <p:spPr>
          <a:xfrm>
            <a:off x="4894982" y="7561824"/>
            <a:ext cx="2567479" cy="58477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3200" dirty="0" smtClean="0">
                <a:solidFill>
                  <a:srgbClr val="4C6172"/>
                </a:solidFill>
                <a:latin typeface="SolexMedium" panose="00000400000000000000" pitchFamily="2" charset="0"/>
              </a:rPr>
              <a:t>Licencia</a:t>
            </a:r>
            <a:endParaRPr lang="es-ES" sz="3200" dirty="0">
              <a:solidFill>
                <a:srgbClr val="4C6172"/>
              </a:solidFill>
              <a:latin typeface="SolexMedium" panose="00000400000000000000" pitchFamily="2" charset="0"/>
            </a:endParaRPr>
          </a:p>
        </p:txBody>
      </p:sp>
      <p:grpSp>
        <p:nvGrpSpPr>
          <p:cNvPr id="15" name="14 Grupo"/>
          <p:cNvGrpSpPr/>
          <p:nvPr/>
        </p:nvGrpSpPr>
        <p:grpSpPr>
          <a:xfrm>
            <a:off x="3551492" y="6805827"/>
            <a:ext cx="2697989" cy="774868"/>
            <a:chOff x="3551492" y="6805827"/>
            <a:chExt cx="2697989" cy="774868"/>
          </a:xfrm>
        </p:grpSpPr>
        <p:sp>
          <p:nvSpPr>
            <p:cNvPr id="45" name="44 Elipse"/>
            <p:cNvSpPr/>
            <p:nvPr/>
          </p:nvSpPr>
          <p:spPr>
            <a:xfrm>
              <a:off x="4822974" y="6805827"/>
              <a:ext cx="130361" cy="130361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45 Triángulo isósceles"/>
            <p:cNvSpPr/>
            <p:nvPr/>
          </p:nvSpPr>
          <p:spPr>
            <a:xfrm rot="10800000">
              <a:off x="3551492" y="7384231"/>
              <a:ext cx="130362" cy="196464"/>
            </a:xfrm>
            <a:prstGeom prst="triangl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7" name="56 Triángulo isósceles"/>
            <p:cNvSpPr/>
            <p:nvPr/>
          </p:nvSpPr>
          <p:spPr>
            <a:xfrm rot="10800000">
              <a:off x="6119119" y="7384230"/>
              <a:ext cx="130362" cy="196464"/>
            </a:xfrm>
            <a:prstGeom prst="triangl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5" name="54 Conector angular"/>
            <p:cNvCxnSpPr>
              <a:stCxn id="45" idx="4"/>
              <a:endCxn id="46" idx="3"/>
            </p:cNvCxnSpPr>
            <p:nvPr/>
          </p:nvCxnSpPr>
          <p:spPr>
            <a:xfrm rot="5400000">
              <a:off x="4028393" y="6524468"/>
              <a:ext cx="448043" cy="1271482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57 Conector angular"/>
            <p:cNvCxnSpPr>
              <a:stCxn id="45" idx="4"/>
              <a:endCxn id="57" idx="3"/>
            </p:cNvCxnSpPr>
            <p:nvPr/>
          </p:nvCxnSpPr>
          <p:spPr>
            <a:xfrm rot="16200000" flipH="1">
              <a:off x="5312206" y="6512136"/>
              <a:ext cx="448042" cy="1296145"/>
            </a:xfrm>
            <a:prstGeom prst="bentConnector3">
              <a:avLst>
                <a:gd name="adj1" fmla="val 50000"/>
              </a:avLst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2" y="16295339"/>
            <a:ext cx="1069246" cy="1069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77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DCFA20F01ECC3449263D680038E2A1F" ma:contentTypeVersion="8" ma:contentTypeDescription="Crear nuevo documento." ma:contentTypeScope="" ma:versionID="3035b2861b1b21cf095e185f4ba96a13">
  <xsd:schema xmlns:xsd="http://www.w3.org/2001/XMLSchema" xmlns:xs="http://www.w3.org/2001/XMLSchema" xmlns:p="http://schemas.microsoft.com/office/2006/metadata/properties" xmlns:ns2="e6ac984b-9979-4e19-8685-670638fd4130" xmlns:ns3="e9bd3ff0-f979-403f-8ef3-898d8fb76c70" targetNamespace="http://schemas.microsoft.com/office/2006/metadata/properties" ma:root="true" ma:fieldsID="40a27d25412b296362ccd3eb266a2f01" ns2:_="" ns3:_="">
    <xsd:import namespace="e6ac984b-9979-4e19-8685-670638fd4130"/>
    <xsd:import namespace="e9bd3ff0-f979-403f-8ef3-898d8fb76c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ac984b-9979-4e19-8685-670638fd4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bd3ff0-f979-403f-8ef3-898d8fb76c7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Compartido con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Detalles de uso compartido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EBAF4C-C320-4B17-982E-5CD9863353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91793C-40C6-4C76-A3E0-7878A9E9F5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6ac984b-9979-4e19-8685-670638fd4130"/>
    <ds:schemaRef ds:uri="e9bd3ff0-f979-403f-8ef3-898d8fb76c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6E47055-69A5-4242-8723-D17E6B938B55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e9bd3ff0-f979-403f-8ef3-898d8fb76c70"/>
    <ds:schemaRef ds:uri="http://purl.org/dc/terms/"/>
    <ds:schemaRef ds:uri="http://purl.org/dc/elements/1.1/"/>
    <ds:schemaRef ds:uri="http://schemas.microsoft.com/office/2006/metadata/properties"/>
    <ds:schemaRef ds:uri="http://purl.org/dc/dcmitype/"/>
    <ds:schemaRef ds:uri="http://schemas.openxmlformats.org/package/2006/metadata/core-properties"/>
    <ds:schemaRef ds:uri="e6ac984b-9979-4e19-8685-670638fd41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1980</TotalTime>
  <Words>98</Words>
  <Application>Microsoft Office PowerPoint</Application>
  <PresentationFormat>Personalizado</PresentationFormat>
  <Paragraphs>17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Consolas</vt:lpstr>
      <vt:lpstr>DejaVu Sans</vt:lpstr>
      <vt:lpstr>SolexMedium</vt:lpstr>
      <vt:lpstr>SolexRegular</vt:lpstr>
      <vt:lpstr>Tema de Office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ICA</dc:creator>
  <cp:lastModifiedBy>Juan David Rodríguez García</cp:lastModifiedBy>
  <cp:revision>58</cp:revision>
  <dcterms:created xsi:type="dcterms:W3CDTF">2017-11-20T08:27:47Z</dcterms:created>
  <dcterms:modified xsi:type="dcterms:W3CDTF">2018-09-14T12:13:19Z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0x0101008DCFA20F01ECC3449263D680038E2A1F</vt:lpwstr>
  </property>
</Properties>
</file>